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256" r:id="rId2"/>
    <p:sldId id="290" r:id="rId3"/>
    <p:sldId id="292" r:id="rId4"/>
    <p:sldId id="301" r:id="rId5"/>
    <p:sldId id="299" r:id="rId6"/>
    <p:sldId id="257" r:id="rId7"/>
    <p:sldId id="258" r:id="rId8"/>
    <p:sldId id="300" r:id="rId9"/>
    <p:sldId id="269" r:id="rId10"/>
    <p:sldId id="282" r:id="rId11"/>
    <p:sldId id="284" r:id="rId12"/>
    <p:sldId id="285" r:id="rId13"/>
    <p:sldId id="286" r:id="rId14"/>
    <p:sldId id="287" r:id="rId15"/>
    <p:sldId id="295" r:id="rId16"/>
    <p:sldId id="272" r:id="rId17"/>
    <p:sldId id="276" r:id="rId18"/>
    <p:sldId id="279" r:id="rId19"/>
    <p:sldId id="277" r:id="rId20"/>
    <p:sldId id="275" r:id="rId21"/>
    <p:sldId id="274" r:id="rId22"/>
    <p:sldId id="297" r:id="rId23"/>
    <p:sldId id="259" r:id="rId24"/>
    <p:sldId id="298" r:id="rId25"/>
    <p:sldId id="278" r:id="rId26"/>
    <p:sldId id="268"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2F0919C-A399-42DB-A6E7-0CE592E4EDD0}" type="datetimeFigureOut">
              <a:rPr lang="en-GB" smtClean="0"/>
              <a:t>01/03/2019</a:t>
            </a:fld>
            <a:endParaRPr lang="en-GB"/>
          </a:p>
        </p:txBody>
      </p:sp>
      <p:sp>
        <p:nvSpPr>
          <p:cNvPr id="4" name="Symbol zastępczy stopki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ymbol zastępczy numeru slajdu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A577C5B-A9BB-4E44-ACC4-FA4E207FF220}" type="slidenum">
              <a:rPr lang="en-GB" smtClean="0"/>
              <a:t>‹Nr.›</a:t>
            </a:fld>
            <a:endParaRPr lang="en-GB"/>
          </a:p>
        </p:txBody>
      </p:sp>
    </p:spTree>
    <p:extLst>
      <p:ext uri="{BB962C8B-B14F-4D97-AF65-F5344CB8AC3E}">
        <p14:creationId xmlns:p14="http://schemas.microsoft.com/office/powerpoint/2010/main" val="11801496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GB"/>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p>
            <a:fld id="{ADFDB0EB-F39E-44E6-A1A3-643966470408}" type="datetimeFigureOut">
              <a:rPr lang="en-GB" smtClean="0"/>
              <a:t>01/03/2019</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314444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DFDB0EB-F39E-44E6-A1A3-643966470408}" type="datetimeFigureOut">
              <a:rPr lang="en-GB" smtClean="0"/>
              <a:t>01/03/2019</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272950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DFDB0EB-F39E-44E6-A1A3-643966470408}" type="datetimeFigureOut">
              <a:rPr lang="en-GB" smtClean="0"/>
              <a:t>01/03/2019</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257564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DFDB0EB-F39E-44E6-A1A3-643966470408}" type="datetimeFigureOut">
              <a:rPr lang="en-GB" smtClean="0"/>
              <a:t>01/03/2019</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377888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GB"/>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DFDB0EB-F39E-44E6-A1A3-643966470408}" type="datetimeFigureOut">
              <a:rPr lang="en-GB" smtClean="0"/>
              <a:t>01/03/2019</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25502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4"/>
          <p:cNvSpPr>
            <a:spLocks noGrp="1"/>
          </p:cNvSpPr>
          <p:nvPr>
            <p:ph type="dt" sz="half" idx="10"/>
          </p:nvPr>
        </p:nvSpPr>
        <p:spPr/>
        <p:txBody>
          <a:bodyPr/>
          <a:lstStyle/>
          <a:p>
            <a:fld id="{ADFDB0EB-F39E-44E6-A1A3-643966470408}" type="datetimeFigureOut">
              <a:rPr lang="en-GB" smtClean="0"/>
              <a:t>01/03/2019</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99954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GB"/>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6"/>
          <p:cNvSpPr>
            <a:spLocks noGrp="1"/>
          </p:cNvSpPr>
          <p:nvPr>
            <p:ph type="dt" sz="half" idx="10"/>
          </p:nvPr>
        </p:nvSpPr>
        <p:spPr/>
        <p:txBody>
          <a:bodyPr/>
          <a:lstStyle/>
          <a:p>
            <a:fld id="{ADFDB0EB-F39E-44E6-A1A3-643966470408}" type="datetimeFigureOut">
              <a:rPr lang="en-GB" smtClean="0"/>
              <a:t>01/03/2019</a:t>
            </a:fld>
            <a:endParaRPr lang="en-GB"/>
          </a:p>
        </p:txBody>
      </p:sp>
      <p:sp>
        <p:nvSpPr>
          <p:cNvPr id="8" name="Symbol zastępczy stopki 7"/>
          <p:cNvSpPr>
            <a:spLocks noGrp="1"/>
          </p:cNvSpPr>
          <p:nvPr>
            <p:ph type="ftr" sz="quarter" idx="11"/>
          </p:nvPr>
        </p:nvSpPr>
        <p:spPr/>
        <p:txBody>
          <a:bodyPr/>
          <a:lstStyle/>
          <a:p>
            <a:endParaRPr lang="en-GB"/>
          </a:p>
        </p:txBody>
      </p:sp>
      <p:sp>
        <p:nvSpPr>
          <p:cNvPr id="9" name="Symbol zastępczy numeru slajdu 8"/>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334924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2"/>
          <p:cNvSpPr>
            <a:spLocks noGrp="1"/>
          </p:cNvSpPr>
          <p:nvPr>
            <p:ph type="dt" sz="half" idx="10"/>
          </p:nvPr>
        </p:nvSpPr>
        <p:spPr/>
        <p:txBody>
          <a:bodyPr/>
          <a:lstStyle/>
          <a:p>
            <a:fld id="{ADFDB0EB-F39E-44E6-A1A3-643966470408}" type="datetimeFigureOut">
              <a:rPr lang="en-GB" smtClean="0"/>
              <a:t>01/03/2019</a:t>
            </a:fld>
            <a:endParaRPr lang="en-GB"/>
          </a:p>
        </p:txBody>
      </p:sp>
      <p:sp>
        <p:nvSpPr>
          <p:cNvPr id="4" name="Symbol zastępczy stopki 3"/>
          <p:cNvSpPr>
            <a:spLocks noGrp="1"/>
          </p:cNvSpPr>
          <p:nvPr>
            <p:ph type="ftr" sz="quarter" idx="11"/>
          </p:nvPr>
        </p:nvSpPr>
        <p:spPr/>
        <p:txBody>
          <a:bodyPr/>
          <a:lstStyle/>
          <a:p>
            <a:endParaRPr lang="en-GB"/>
          </a:p>
        </p:txBody>
      </p:sp>
      <p:sp>
        <p:nvSpPr>
          <p:cNvPr id="5" name="Symbol zastępczy numeru slajdu 4"/>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155311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DFDB0EB-F39E-44E6-A1A3-643966470408}" type="datetimeFigureOut">
              <a:rPr lang="en-GB" smtClean="0"/>
              <a:t>01/03/2019</a:t>
            </a:fld>
            <a:endParaRPr lang="en-GB"/>
          </a:p>
        </p:txBody>
      </p:sp>
      <p:sp>
        <p:nvSpPr>
          <p:cNvPr id="3" name="Symbol zastępczy stopki 2"/>
          <p:cNvSpPr>
            <a:spLocks noGrp="1"/>
          </p:cNvSpPr>
          <p:nvPr>
            <p:ph type="ftr" sz="quarter" idx="11"/>
          </p:nvPr>
        </p:nvSpPr>
        <p:spPr/>
        <p:txBody>
          <a:bodyPr/>
          <a:lstStyle/>
          <a:p>
            <a:endParaRPr lang="en-GB"/>
          </a:p>
        </p:txBody>
      </p:sp>
      <p:sp>
        <p:nvSpPr>
          <p:cNvPr id="4" name="Symbol zastępczy numeru slajdu 3"/>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184782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GB"/>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FDB0EB-F39E-44E6-A1A3-643966470408}" type="datetimeFigureOut">
              <a:rPr lang="en-GB" smtClean="0"/>
              <a:t>01/03/2019</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135435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GB"/>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FDB0EB-F39E-44E6-A1A3-643966470408}" type="datetimeFigureOut">
              <a:rPr lang="en-GB" smtClean="0"/>
              <a:t>01/03/2019</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9A97C9D2-4C5A-488C-901F-66665BEA2479}" type="slidenum">
              <a:rPr lang="en-GB" smtClean="0"/>
              <a:t>‹Nr.›</a:t>
            </a:fld>
            <a:endParaRPr lang="en-GB"/>
          </a:p>
        </p:txBody>
      </p:sp>
    </p:spTree>
    <p:extLst>
      <p:ext uri="{BB962C8B-B14F-4D97-AF65-F5344CB8AC3E}">
        <p14:creationId xmlns:p14="http://schemas.microsoft.com/office/powerpoint/2010/main" val="299707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DB0EB-F39E-44E6-A1A3-643966470408}" type="datetimeFigureOut">
              <a:rPr lang="en-GB" smtClean="0"/>
              <a:t>01/03/2019</a:t>
            </a:fld>
            <a:endParaRPr lang="en-GB"/>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7C9D2-4C5A-488C-901F-66665BEA2479}" type="slidenum">
              <a:rPr lang="en-GB" smtClean="0"/>
              <a:t>‹Nr.›</a:t>
            </a:fld>
            <a:endParaRPr lang="en-GB"/>
          </a:p>
        </p:txBody>
      </p:sp>
    </p:spTree>
    <p:extLst>
      <p:ext uri="{BB962C8B-B14F-4D97-AF65-F5344CB8AC3E}">
        <p14:creationId xmlns:p14="http://schemas.microsoft.com/office/powerpoint/2010/main" val="1245221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wpro.who.int/chips/chip04/definition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412777"/>
            <a:ext cx="7990656" cy="2187674"/>
          </a:xfrm>
        </p:spPr>
        <p:style>
          <a:lnRef idx="0">
            <a:schemeClr val="accent2"/>
          </a:lnRef>
          <a:fillRef idx="3">
            <a:schemeClr val="accent2"/>
          </a:fillRef>
          <a:effectRef idx="3">
            <a:schemeClr val="accent2"/>
          </a:effectRef>
          <a:fontRef idx="minor">
            <a:schemeClr val="lt1"/>
          </a:fontRef>
        </p:style>
        <p:txBody>
          <a:bodyPr>
            <a:normAutofit/>
          </a:bodyPr>
          <a:lstStyle/>
          <a:p>
            <a:r>
              <a:rPr lang="pl-PL" dirty="0" err="1" smtClean="0"/>
              <a:t>Accountability</a:t>
            </a:r>
            <a:r>
              <a:rPr lang="pl-PL" dirty="0" smtClean="0"/>
              <a:t> </a:t>
            </a:r>
            <a:br>
              <a:rPr lang="pl-PL" dirty="0" smtClean="0"/>
            </a:br>
            <a:r>
              <a:rPr lang="pl-PL" dirty="0" smtClean="0"/>
              <a:t>and </a:t>
            </a:r>
            <a:r>
              <a:rPr lang="pl-PL" dirty="0" err="1" smtClean="0"/>
              <a:t>human</a:t>
            </a:r>
            <a:r>
              <a:rPr lang="pl-PL" dirty="0" smtClean="0"/>
              <a:t> </a:t>
            </a:r>
            <a:r>
              <a:rPr lang="pl-PL" dirty="0" err="1" smtClean="0"/>
              <a:t>rights</a:t>
            </a:r>
            <a:r>
              <a:rPr lang="pl-PL" dirty="0" smtClean="0"/>
              <a:t> </a:t>
            </a:r>
            <a:br>
              <a:rPr lang="pl-PL" dirty="0" smtClean="0"/>
            </a:br>
            <a:r>
              <a:rPr lang="pl-PL" dirty="0" smtClean="0"/>
              <a:t>in the </a:t>
            </a:r>
            <a:r>
              <a:rPr lang="pl-PL" dirty="0" err="1" smtClean="0"/>
              <a:t>long</a:t>
            </a:r>
            <a:r>
              <a:rPr lang="pl-PL" dirty="0" smtClean="0"/>
              <a:t> – term </a:t>
            </a:r>
            <a:r>
              <a:rPr lang="pl-PL" dirty="0" err="1" smtClean="0"/>
              <a:t>care</a:t>
            </a:r>
            <a:r>
              <a:rPr lang="pl-PL" dirty="0" smtClean="0"/>
              <a:t>   </a:t>
            </a:r>
            <a:endParaRPr lang="en-GB" dirty="0"/>
          </a:p>
        </p:txBody>
      </p:sp>
      <p:sp>
        <p:nvSpPr>
          <p:cNvPr id="3" name="Podtytuł 2"/>
          <p:cNvSpPr>
            <a:spLocks noGrp="1"/>
          </p:cNvSpPr>
          <p:nvPr>
            <p:ph type="subTitle" idx="1"/>
          </p:nvPr>
        </p:nvSpPr>
        <p:spPr/>
        <p:txBody>
          <a:bodyPr/>
          <a:lstStyle/>
          <a:p>
            <a:r>
              <a:rPr lang="pl-PL" dirty="0" smtClean="0"/>
              <a:t>Prof. dr hab. Barbara Mikołajczyk</a:t>
            </a:r>
          </a:p>
          <a:p>
            <a:r>
              <a:rPr lang="pl-PL" dirty="0" smtClean="0"/>
              <a:t>University of Silesia </a:t>
            </a:r>
            <a:endParaRPr lang="en-GB" dirty="0"/>
          </a:p>
        </p:txBody>
      </p:sp>
    </p:spTree>
    <p:extLst>
      <p:ext uri="{BB962C8B-B14F-4D97-AF65-F5344CB8AC3E}">
        <p14:creationId xmlns:p14="http://schemas.microsoft.com/office/powerpoint/2010/main" val="1180249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1703742" y="1583666"/>
            <a:ext cx="1764196" cy="923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Act on family, nursing and child care allowances</a:t>
            </a:r>
            <a:endParaRPr lang="en-GB" sz="1400" b="1" dirty="0"/>
          </a:p>
        </p:txBody>
      </p:sp>
      <p:sp>
        <p:nvSpPr>
          <p:cNvPr id="3" name="Prostokąt zaokrąglony 2"/>
          <p:cNvSpPr/>
          <p:nvPr/>
        </p:nvSpPr>
        <p:spPr>
          <a:xfrm>
            <a:off x="281584" y="1264270"/>
            <a:ext cx="1378497" cy="585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Act</a:t>
            </a:r>
            <a:r>
              <a:rPr lang="pl-PL" sz="1400" b="1" dirty="0" smtClean="0"/>
              <a:t> </a:t>
            </a:r>
            <a:r>
              <a:rPr lang="en-US" sz="1400" b="1" dirty="0" smtClean="0"/>
              <a:t>on social assistance</a:t>
            </a:r>
            <a:endParaRPr lang="en-GB" sz="1400" b="1" dirty="0"/>
          </a:p>
        </p:txBody>
      </p:sp>
      <p:sp>
        <p:nvSpPr>
          <p:cNvPr id="4" name="Prostokąt zaokrąglony 3"/>
          <p:cNvSpPr/>
          <p:nvPr/>
        </p:nvSpPr>
        <p:spPr>
          <a:xfrm>
            <a:off x="107504" y="4797152"/>
            <a:ext cx="223224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Regulation of the Minister of Health on guaranteed services in the scope of care and nursing services as part of long-term care</a:t>
            </a:r>
          </a:p>
        </p:txBody>
      </p:sp>
      <p:sp>
        <p:nvSpPr>
          <p:cNvPr id="5" name="Prostokąt zaokrąglony 4"/>
          <p:cNvSpPr/>
          <p:nvPr/>
        </p:nvSpPr>
        <p:spPr>
          <a:xfrm>
            <a:off x="683568" y="332656"/>
            <a:ext cx="1656184" cy="689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Act on health care services financed from public funds</a:t>
            </a:r>
            <a:endParaRPr lang="en-GB" sz="1400" b="1" dirty="0"/>
          </a:p>
        </p:txBody>
      </p:sp>
      <p:sp>
        <p:nvSpPr>
          <p:cNvPr id="6" name="Prostokąt zaokrąglony 5"/>
          <p:cNvSpPr/>
          <p:nvPr/>
        </p:nvSpPr>
        <p:spPr>
          <a:xfrm>
            <a:off x="107504" y="2314285"/>
            <a:ext cx="2016224" cy="898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t>Regulation of the Minister of Health on the list of medical devices issued on request</a:t>
            </a:r>
            <a:endParaRPr lang="en-US" sz="1200" b="1" dirty="0"/>
          </a:p>
        </p:txBody>
      </p:sp>
      <p:sp>
        <p:nvSpPr>
          <p:cNvPr id="7" name="Prostokąt zaokrąglony 6"/>
          <p:cNvSpPr/>
          <p:nvPr/>
        </p:nvSpPr>
        <p:spPr>
          <a:xfrm>
            <a:off x="653967" y="3365131"/>
            <a:ext cx="244827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Regulation of the Minister of Health </a:t>
            </a:r>
            <a:r>
              <a:rPr lang="pl-PL" sz="1400" b="1" dirty="0" smtClean="0"/>
              <a:t>t</a:t>
            </a:r>
            <a:r>
              <a:rPr lang="en-US" sz="1400" b="1" dirty="0" smtClean="0"/>
              <a:t>o guarantee the security of information and medical care</a:t>
            </a:r>
            <a:endParaRPr lang="en-US" sz="1400" b="1" dirty="0"/>
          </a:p>
        </p:txBody>
      </p:sp>
      <p:sp>
        <p:nvSpPr>
          <p:cNvPr id="8" name="Prostokąt zaokrąglony 7"/>
          <p:cNvSpPr/>
          <p:nvPr/>
        </p:nvSpPr>
        <p:spPr>
          <a:xfrm>
            <a:off x="2585848" y="642023"/>
            <a:ext cx="118813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err="1" smtClean="0"/>
              <a:t>Act</a:t>
            </a:r>
            <a:r>
              <a:rPr lang="pl-PL" sz="1400" b="1" dirty="0" smtClean="0"/>
              <a:t> on </a:t>
            </a:r>
            <a:r>
              <a:rPr lang="pl-PL" sz="1400" b="1" dirty="0" err="1" smtClean="0"/>
              <a:t>older</a:t>
            </a:r>
            <a:r>
              <a:rPr lang="pl-PL" sz="1400" b="1" dirty="0" smtClean="0"/>
              <a:t> </a:t>
            </a:r>
            <a:r>
              <a:rPr lang="pl-PL" sz="1400" b="1" dirty="0" err="1" smtClean="0"/>
              <a:t>persons</a:t>
            </a:r>
            <a:endParaRPr lang="en-GB" sz="1400" b="1" dirty="0"/>
          </a:p>
        </p:txBody>
      </p:sp>
      <p:sp>
        <p:nvSpPr>
          <p:cNvPr id="9" name="Prostokąt zaokrąglony 8"/>
          <p:cNvSpPr/>
          <p:nvPr/>
        </p:nvSpPr>
        <p:spPr>
          <a:xfrm>
            <a:off x="2338976" y="5845955"/>
            <a:ext cx="1908212" cy="882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err="1" smtClean="0"/>
              <a:t>Orders</a:t>
            </a:r>
            <a:r>
              <a:rPr lang="pl-PL" sz="1200" b="1" dirty="0" smtClean="0"/>
              <a:t> by the </a:t>
            </a:r>
            <a:r>
              <a:rPr lang="pl-PL" sz="1200" b="1" dirty="0" err="1" smtClean="0"/>
              <a:t>President</a:t>
            </a:r>
            <a:r>
              <a:rPr lang="pl-PL" sz="1200" b="1" dirty="0" smtClean="0"/>
              <a:t> of </a:t>
            </a:r>
            <a:r>
              <a:rPr lang="pl-PL" sz="1200" b="1" dirty="0" err="1" smtClean="0"/>
              <a:t>National</a:t>
            </a:r>
            <a:r>
              <a:rPr lang="pl-PL" sz="1200" b="1" dirty="0" smtClean="0"/>
              <a:t> </a:t>
            </a:r>
            <a:r>
              <a:rPr lang="pl-PL" sz="1200" b="1" dirty="0" err="1" smtClean="0"/>
              <a:t>Health</a:t>
            </a:r>
            <a:r>
              <a:rPr lang="pl-PL" sz="1200" b="1" dirty="0" smtClean="0"/>
              <a:t> Fund </a:t>
            </a:r>
            <a:endParaRPr lang="en-GB" sz="1200" b="1" dirty="0"/>
          </a:p>
        </p:txBody>
      </p:sp>
      <p:sp>
        <p:nvSpPr>
          <p:cNvPr id="10" name="Elipsa 9"/>
          <p:cNvSpPr/>
          <p:nvPr/>
        </p:nvSpPr>
        <p:spPr>
          <a:xfrm>
            <a:off x="6408204" y="1462469"/>
            <a:ext cx="2376264" cy="13011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solidFill>
                  <a:schemeClr val="tx1"/>
                </a:solidFill>
              </a:rPr>
              <a:t> </a:t>
            </a:r>
            <a:endParaRPr lang="en-US" dirty="0">
              <a:solidFill>
                <a:schemeClr val="tx1"/>
              </a:solidFill>
            </a:endParaRPr>
          </a:p>
          <a:p>
            <a:r>
              <a:rPr lang="en-GB" dirty="0">
                <a:solidFill>
                  <a:schemeClr val="tx1"/>
                </a:solidFill>
              </a:rPr>
              <a:t>Country Development Strategy 2020 </a:t>
            </a:r>
          </a:p>
        </p:txBody>
      </p:sp>
      <p:sp>
        <p:nvSpPr>
          <p:cNvPr id="11" name="Elipsa 10"/>
          <p:cNvSpPr/>
          <p:nvPr/>
        </p:nvSpPr>
        <p:spPr>
          <a:xfrm>
            <a:off x="6694494" y="3293123"/>
            <a:ext cx="2232248" cy="12961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solidFill>
                  <a:schemeClr val="tx1"/>
                </a:solidFill>
              </a:rPr>
              <a:t>National Strategy of Regional </a:t>
            </a:r>
            <a:r>
              <a:rPr lang="en-US" dirty="0" err="1" smtClean="0">
                <a:solidFill>
                  <a:schemeClr val="tx1"/>
                </a:solidFill>
              </a:rPr>
              <a:t>Developmen</a:t>
            </a:r>
            <a:r>
              <a:rPr lang="pl-PL" dirty="0" smtClean="0">
                <a:solidFill>
                  <a:schemeClr val="tx1"/>
                </a:solidFill>
              </a:rPr>
              <a:t>t</a:t>
            </a:r>
            <a:r>
              <a:rPr lang="en-US" dirty="0" smtClean="0">
                <a:solidFill>
                  <a:schemeClr val="tx1"/>
                </a:solidFill>
              </a:rPr>
              <a:t> </a:t>
            </a:r>
            <a:endParaRPr lang="en-US" dirty="0">
              <a:solidFill>
                <a:schemeClr val="tx1"/>
              </a:solidFill>
            </a:endParaRPr>
          </a:p>
        </p:txBody>
      </p:sp>
      <p:sp>
        <p:nvSpPr>
          <p:cNvPr id="12" name="Elipsa 11"/>
          <p:cNvSpPr/>
          <p:nvPr/>
        </p:nvSpPr>
        <p:spPr>
          <a:xfrm>
            <a:off x="4426259" y="3357739"/>
            <a:ext cx="1346448" cy="1105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t>Long-term </a:t>
            </a:r>
            <a:endParaRPr lang="pl-PL" sz="1100" dirty="0" smtClean="0"/>
          </a:p>
          <a:p>
            <a:pPr algn="ctr"/>
            <a:endParaRPr lang="pl-PL" sz="1100" dirty="0">
              <a:solidFill>
                <a:schemeClr val="tx1"/>
              </a:solidFill>
            </a:endParaRPr>
          </a:p>
          <a:p>
            <a:pPr algn="ctr"/>
            <a:endParaRPr lang="pl-PL" sz="1100" dirty="0" smtClean="0">
              <a:solidFill>
                <a:schemeClr val="tx1"/>
              </a:solidFill>
            </a:endParaRPr>
          </a:p>
          <a:p>
            <a:pPr algn="ctr"/>
            <a:r>
              <a:rPr lang="en-US" sz="1100" dirty="0" smtClean="0">
                <a:solidFill>
                  <a:schemeClr val="tx1"/>
                </a:solidFill>
              </a:rPr>
              <a:t>Conceptual </a:t>
            </a:r>
            <a:r>
              <a:rPr lang="en-US" sz="1100" dirty="0">
                <a:solidFill>
                  <a:schemeClr val="tx1"/>
                </a:solidFill>
              </a:rPr>
              <a:t>Assumptions of the </a:t>
            </a:r>
            <a:r>
              <a:rPr lang="en-US" sz="1200" dirty="0">
                <a:solidFill>
                  <a:schemeClr val="tx1"/>
                </a:solidFill>
              </a:rPr>
              <a:t>Senior Policy in </a:t>
            </a:r>
            <a:r>
              <a:rPr lang="pl-PL" sz="1200" dirty="0" smtClean="0">
                <a:solidFill>
                  <a:schemeClr val="tx1"/>
                </a:solidFill>
              </a:rPr>
              <a:t>Poland</a:t>
            </a:r>
            <a:r>
              <a:rPr lang="en-US" sz="1200" dirty="0">
                <a:solidFill>
                  <a:schemeClr val="tx1"/>
                </a:solidFill>
              </a:rPr>
              <a:t>	</a:t>
            </a:r>
          </a:p>
          <a:p>
            <a:pPr algn="ctr"/>
            <a:endParaRPr lang="en-GB" dirty="0"/>
          </a:p>
        </p:txBody>
      </p:sp>
      <p:sp>
        <p:nvSpPr>
          <p:cNvPr id="13" name="Elipsa 12"/>
          <p:cNvSpPr/>
          <p:nvPr/>
        </p:nvSpPr>
        <p:spPr>
          <a:xfrm>
            <a:off x="6480211" y="4748042"/>
            <a:ext cx="1392249"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l-PL" dirty="0" smtClean="0"/>
              <a:t>Senior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375" y="2204865"/>
            <a:ext cx="2112174" cy="92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409953"/>
            <a:ext cx="1825351" cy="14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306" y="5265731"/>
            <a:ext cx="1378499" cy="137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rostokąt 14"/>
          <p:cNvSpPr/>
          <p:nvPr/>
        </p:nvSpPr>
        <p:spPr>
          <a:xfrm>
            <a:off x="4378177" y="2204865"/>
            <a:ext cx="1741995" cy="923330"/>
          </a:xfrm>
          <a:prstGeom prst="rect">
            <a:avLst/>
          </a:prstGeom>
        </p:spPr>
        <p:txBody>
          <a:bodyPr wrap="square">
            <a:spAutoFit/>
          </a:bodyPr>
          <a:lstStyle/>
          <a:p>
            <a:r>
              <a:rPr lang="en-GB" dirty="0" smtClean="0">
                <a:solidFill>
                  <a:schemeClr val="tx1"/>
                </a:solidFill>
              </a:rPr>
              <a:t>Social Capital Development</a:t>
            </a:r>
            <a:endParaRPr lang="pl-PL" dirty="0"/>
          </a:p>
          <a:p>
            <a:r>
              <a:rPr lang="pl-PL" dirty="0" err="1" smtClean="0">
                <a:solidFill>
                  <a:schemeClr val="tx1"/>
                </a:solidFill>
              </a:rPr>
              <a:t>Strategy</a:t>
            </a:r>
            <a:r>
              <a:rPr lang="en-GB" dirty="0" smtClean="0">
                <a:solidFill>
                  <a:schemeClr val="tx1"/>
                </a:solidFill>
              </a:rPr>
              <a:t> </a:t>
            </a:r>
            <a:endParaRPr lang="en-GB" dirty="0"/>
          </a:p>
        </p:txBody>
      </p:sp>
      <p:sp>
        <p:nvSpPr>
          <p:cNvPr id="17" name="pole tekstowe 16"/>
          <p:cNvSpPr txBox="1"/>
          <p:nvPr/>
        </p:nvSpPr>
        <p:spPr>
          <a:xfrm>
            <a:off x="5137102" y="5620557"/>
            <a:ext cx="1041401" cy="1107996"/>
          </a:xfrm>
          <a:prstGeom prst="rect">
            <a:avLst/>
          </a:prstGeom>
          <a:noFill/>
        </p:spPr>
        <p:txBody>
          <a:bodyPr wrap="square" rtlCol="0">
            <a:spAutoFit/>
          </a:bodyPr>
          <a:lstStyle/>
          <a:p>
            <a:r>
              <a:rPr lang="en-US" sz="1200" dirty="0" smtClean="0">
                <a:solidFill>
                  <a:schemeClr val="tx1"/>
                </a:solidFill>
              </a:rPr>
              <a:t>Poland’s Long Term Development Strategy 2030</a:t>
            </a:r>
            <a:r>
              <a:rPr lang="en-US" dirty="0" smtClean="0">
                <a:solidFill>
                  <a:schemeClr val="tx1"/>
                </a:solidFill>
              </a:rPr>
              <a:t>.</a:t>
            </a:r>
            <a:endParaRPr lang="en-GB" dirty="0"/>
          </a:p>
        </p:txBody>
      </p:sp>
      <p:sp>
        <p:nvSpPr>
          <p:cNvPr id="19" name="Prostokąt zaokrąglony 18"/>
          <p:cNvSpPr/>
          <p:nvPr/>
        </p:nvSpPr>
        <p:spPr>
          <a:xfrm>
            <a:off x="2645010" y="4900477"/>
            <a:ext cx="12961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Act on medical activities</a:t>
            </a:r>
            <a:endParaRPr lang="en-US" sz="1400" b="1" dirty="0"/>
          </a:p>
        </p:txBody>
      </p:sp>
      <p:sp>
        <p:nvSpPr>
          <p:cNvPr id="20" name="Elipsa 19"/>
          <p:cNvSpPr/>
          <p:nvPr/>
        </p:nvSpPr>
        <p:spPr>
          <a:xfrm>
            <a:off x="4572000" y="188641"/>
            <a:ext cx="3096344" cy="166067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400" b="1" dirty="0" smtClean="0">
                <a:solidFill>
                  <a:schemeClr val="tx1"/>
                </a:solidFill>
              </a:rPr>
              <a:t>Social policy towards the elderly 2030. Security - Participation - Solidarity  adopted by the Council of Ministers on October 26, 2018</a:t>
            </a:r>
            <a:r>
              <a:rPr lang="en-US" b="1" dirty="0" smtClean="0"/>
              <a:t>.</a:t>
            </a:r>
            <a:endParaRPr lang="en-US" b="1" dirty="0"/>
          </a:p>
        </p:txBody>
      </p:sp>
      <p:sp>
        <p:nvSpPr>
          <p:cNvPr id="21" name="Strzałka w prawo 20"/>
          <p:cNvSpPr/>
          <p:nvPr/>
        </p:nvSpPr>
        <p:spPr>
          <a:xfrm>
            <a:off x="7452320" y="812835"/>
            <a:ext cx="1562472" cy="378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rzałka w prawo 21"/>
          <p:cNvSpPr/>
          <p:nvPr/>
        </p:nvSpPr>
        <p:spPr>
          <a:xfrm>
            <a:off x="3750311" y="908720"/>
            <a:ext cx="1109721" cy="282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rostokąt 22"/>
          <p:cNvSpPr/>
          <p:nvPr/>
        </p:nvSpPr>
        <p:spPr>
          <a:xfrm>
            <a:off x="7810618" y="5485620"/>
            <a:ext cx="845878" cy="938719"/>
          </a:xfrm>
          <a:prstGeom prst="rect">
            <a:avLst/>
          </a:prstGeom>
        </p:spPr>
        <p:txBody>
          <a:bodyPr wrap="square">
            <a:spAutoFit/>
          </a:bodyPr>
          <a:lstStyle/>
          <a:p>
            <a:r>
              <a:rPr lang="en-US" sz="1100" dirty="0" smtClean="0"/>
              <a:t>Policy Paper in Health 2015–2020 </a:t>
            </a:r>
            <a:r>
              <a:rPr lang="en-US" sz="1100" dirty="0"/>
              <a:t>	</a:t>
            </a:r>
          </a:p>
        </p:txBody>
      </p:sp>
    </p:spTree>
    <p:extLst>
      <p:ext uri="{BB962C8B-B14F-4D97-AF65-F5344CB8AC3E}">
        <p14:creationId xmlns:p14="http://schemas.microsoft.com/office/powerpoint/2010/main" val="105471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dirty="0" err="1" smtClean="0"/>
              <a:t>Areas</a:t>
            </a:r>
            <a:endParaRPr lang="en-GB" dirty="0"/>
          </a:p>
        </p:txBody>
      </p:sp>
      <p:sp>
        <p:nvSpPr>
          <p:cNvPr id="3" name="Symbol zastępczy zawartości 2"/>
          <p:cNvSpPr>
            <a:spLocks noGrp="1"/>
          </p:cNvSpPr>
          <p:nvPr>
            <p:ph idx="1"/>
          </p:nvPr>
        </p:nvSpPr>
        <p:spPr>
          <a:xfrm>
            <a:off x="467544" y="836712"/>
            <a:ext cx="8229600" cy="5289451"/>
          </a:xfrm>
        </p:spPr>
        <p:txBody>
          <a:bodyPr>
            <a:normAutofit fontScale="62500" lnSpcReduction="20000"/>
          </a:bodyPr>
          <a:lstStyle/>
          <a:p>
            <a:r>
              <a:rPr lang="en-US" dirty="0" smtClean="0"/>
              <a:t>Area I</a:t>
            </a:r>
            <a:br>
              <a:rPr lang="en-US" dirty="0" smtClean="0"/>
            </a:br>
            <a:r>
              <a:rPr lang="en-US" b="1" dirty="0" smtClean="0">
                <a:solidFill>
                  <a:srgbClr val="C00000"/>
                </a:solidFill>
                <a:effectLst>
                  <a:outerShdw blurRad="38100" dist="38100" dir="2700000" algn="tl">
                    <a:srgbClr val="000000">
                      <a:alpha val="43137"/>
                    </a:srgbClr>
                  </a:outerShdw>
                </a:effectLst>
              </a:rPr>
              <a:t>Reducing the scale of dependence </a:t>
            </a:r>
            <a:r>
              <a:rPr lang="en-US" dirty="0" smtClean="0"/>
              <a:t>on others by facilitating access to services that strengthen independence and adjusting the living environment to the functional capabilities of dependent older people</a:t>
            </a:r>
            <a:endParaRPr lang="pl-PL" dirty="0" smtClean="0"/>
          </a:p>
          <a:p>
            <a:r>
              <a:rPr lang="pl-PL" dirty="0" smtClean="0"/>
              <a:t>[…]</a:t>
            </a:r>
          </a:p>
          <a:p>
            <a:r>
              <a:rPr lang="en-US" dirty="0" smtClean="0"/>
              <a:t>Area II</a:t>
            </a:r>
            <a:br>
              <a:rPr lang="en-US" dirty="0" smtClean="0"/>
            </a:br>
            <a:r>
              <a:rPr lang="en-US" dirty="0" smtClean="0"/>
              <a:t>Ensuring optimal </a:t>
            </a:r>
            <a:r>
              <a:rPr lang="en-US" b="1" dirty="0" smtClean="0">
                <a:solidFill>
                  <a:srgbClr val="C00000"/>
                </a:solidFill>
              </a:rPr>
              <a:t>access to health and rehabilitation services</a:t>
            </a:r>
            <a:r>
              <a:rPr lang="pl-PL" b="1" dirty="0" smtClean="0">
                <a:solidFill>
                  <a:srgbClr val="C00000"/>
                </a:solidFill>
              </a:rPr>
              <a:t> </a:t>
            </a:r>
            <a:r>
              <a:rPr lang="en-US" b="1" dirty="0" smtClean="0">
                <a:solidFill>
                  <a:srgbClr val="C00000"/>
                </a:solidFill>
              </a:rPr>
              <a:t>and care and caring, tailored to the needs of dependent people</a:t>
            </a:r>
            <a:r>
              <a:rPr lang="pl-PL" b="1" dirty="0" smtClean="0">
                <a:solidFill>
                  <a:srgbClr val="C00000"/>
                </a:solidFill>
              </a:rPr>
              <a:t> </a:t>
            </a:r>
            <a:r>
              <a:rPr lang="en-US" b="1" dirty="0" smtClean="0">
                <a:solidFill>
                  <a:srgbClr val="C00000"/>
                </a:solidFill>
              </a:rPr>
              <a:t>older people will be implemented through:</a:t>
            </a:r>
            <a:r>
              <a:rPr lang="pl-PL" b="1" dirty="0" smtClean="0">
                <a:solidFill>
                  <a:srgbClr val="C00000"/>
                </a:solidFill>
              </a:rPr>
              <a:t> </a:t>
            </a:r>
            <a:r>
              <a:rPr lang="en-US" dirty="0" smtClean="0"/>
              <a:t/>
            </a:r>
            <a:br>
              <a:rPr lang="en-US" dirty="0" smtClean="0"/>
            </a:br>
            <a:r>
              <a:rPr lang="en-US" dirty="0" smtClean="0"/>
              <a:t>1. development of stationary, extramural and outpatient geriatric care;</a:t>
            </a:r>
            <a:br>
              <a:rPr lang="en-US" dirty="0" smtClean="0"/>
            </a:br>
            <a:r>
              <a:rPr lang="en-US" dirty="0" smtClean="0"/>
              <a:t>2. providing access to rehabilitation provided in a stationary, non-stationary,</a:t>
            </a:r>
            <a:r>
              <a:rPr lang="pl-PL" dirty="0" smtClean="0"/>
              <a:t> </a:t>
            </a:r>
            <a:r>
              <a:rPr lang="en-US" dirty="0" smtClean="0"/>
              <a:t>in the outpatient's home and in spas;</a:t>
            </a:r>
            <a:br>
              <a:rPr lang="en-US" dirty="0" smtClean="0"/>
            </a:br>
            <a:r>
              <a:rPr lang="en-US" dirty="0" smtClean="0"/>
              <a:t>3. </a:t>
            </a:r>
            <a:r>
              <a:rPr lang="en-US" b="1" dirty="0" smtClean="0"/>
              <a:t>taking actions to improve communication and cognitive functions</a:t>
            </a:r>
            <a:r>
              <a:rPr lang="pl-PL" b="1" dirty="0" smtClean="0"/>
              <a:t> </a:t>
            </a:r>
            <a:r>
              <a:rPr lang="en-US" b="1" dirty="0" smtClean="0"/>
              <a:t>dependent elderly people (in particular people with dementia) in care</a:t>
            </a:r>
            <a:r>
              <a:rPr lang="pl-PL" b="1" dirty="0" smtClean="0"/>
              <a:t> </a:t>
            </a:r>
            <a:r>
              <a:rPr lang="en-US" b="1" dirty="0" smtClean="0"/>
              <a:t>long-term based on </a:t>
            </a:r>
            <a:r>
              <a:rPr lang="en-US" b="1" dirty="0" err="1" smtClean="0"/>
              <a:t>gerontological</a:t>
            </a:r>
            <a:r>
              <a:rPr lang="en-US" b="1" dirty="0" smtClean="0"/>
              <a:t> validation, basic stimulation</a:t>
            </a:r>
            <a:r>
              <a:rPr lang="pl-PL" b="1" dirty="0" smtClean="0"/>
              <a:t> </a:t>
            </a:r>
            <a:r>
              <a:rPr lang="en-US" b="1" dirty="0" smtClean="0"/>
              <a:t>and other methods</a:t>
            </a:r>
            <a:r>
              <a:rPr lang="en-US" dirty="0" smtClean="0"/>
              <a:t>;</a:t>
            </a:r>
            <a:br>
              <a:rPr lang="en-US" dirty="0" smtClean="0"/>
            </a:br>
            <a:r>
              <a:rPr lang="en-US" dirty="0" smtClean="0"/>
              <a:t>4. </a:t>
            </a:r>
            <a:r>
              <a:rPr lang="en-US" b="1" dirty="0" smtClean="0"/>
              <a:t>standardization of care and caring services provided in public</a:t>
            </a:r>
            <a:r>
              <a:rPr lang="pl-PL" b="1" dirty="0" smtClean="0"/>
              <a:t> </a:t>
            </a:r>
            <a:r>
              <a:rPr lang="en-US" b="1" dirty="0" smtClean="0"/>
              <a:t>and non-public facilities offering residential, extramural and home care,</a:t>
            </a:r>
            <a:r>
              <a:rPr lang="pl-PL" b="1" dirty="0" smtClean="0"/>
              <a:t> </a:t>
            </a:r>
            <a:r>
              <a:rPr lang="en-US" b="1" dirty="0" smtClean="0"/>
              <a:t>and setting criteria for assessing the quality of care for the elderly in a different state</a:t>
            </a:r>
            <a:r>
              <a:rPr lang="pl-PL" b="1" dirty="0" smtClean="0"/>
              <a:t> </a:t>
            </a:r>
            <a:r>
              <a:rPr lang="en-US" b="1" dirty="0" smtClean="0"/>
              <a:t>health and functional efficiency.</a:t>
            </a:r>
          </a:p>
          <a:p>
            <a:endParaRPr lang="en-US" dirty="0" smtClean="0"/>
          </a:p>
          <a:p>
            <a:endParaRPr lang="en-GB" dirty="0"/>
          </a:p>
        </p:txBody>
      </p:sp>
    </p:spTree>
    <p:extLst>
      <p:ext uri="{BB962C8B-B14F-4D97-AF65-F5344CB8AC3E}">
        <p14:creationId xmlns:p14="http://schemas.microsoft.com/office/powerpoint/2010/main" val="17483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15416"/>
            <a:ext cx="8229600" cy="72008"/>
          </a:xfrm>
        </p:spPr>
        <p:txBody>
          <a:bodyPr>
            <a:normAutofit fontScale="90000"/>
          </a:bodyPr>
          <a:lstStyle/>
          <a:p>
            <a:endParaRPr lang="en-GB" dirty="0"/>
          </a:p>
        </p:txBody>
      </p:sp>
      <p:sp>
        <p:nvSpPr>
          <p:cNvPr id="3" name="Symbol zastępczy zawartości 2"/>
          <p:cNvSpPr>
            <a:spLocks noGrp="1"/>
          </p:cNvSpPr>
          <p:nvPr>
            <p:ph idx="1"/>
          </p:nvPr>
        </p:nvSpPr>
        <p:spPr>
          <a:xfrm>
            <a:off x="179512" y="188640"/>
            <a:ext cx="8784976" cy="6552728"/>
          </a:xfrm>
        </p:spPr>
        <p:txBody>
          <a:bodyPr>
            <a:noAutofit/>
          </a:bodyPr>
          <a:lstStyle/>
          <a:p>
            <a:r>
              <a:rPr lang="en-US" sz="1600" dirty="0" smtClean="0"/>
              <a:t>Area III</a:t>
            </a:r>
            <a:br>
              <a:rPr lang="en-US" sz="1600" dirty="0" smtClean="0"/>
            </a:br>
            <a:r>
              <a:rPr lang="en-US" sz="1600" dirty="0" smtClean="0"/>
              <a:t>A network of environmental and institutional services provided to dependent </a:t>
            </a:r>
            <a:r>
              <a:rPr lang="pl-PL" sz="1600" dirty="0" err="1" smtClean="0"/>
              <a:t>older</a:t>
            </a:r>
            <a:r>
              <a:rPr lang="pl-PL" sz="1600" dirty="0" smtClean="0"/>
              <a:t> </a:t>
            </a:r>
            <a:r>
              <a:rPr lang="en-US" sz="1600" dirty="0" smtClean="0"/>
              <a:t>people</a:t>
            </a:r>
            <a:r>
              <a:rPr lang="pl-PL" sz="1600" dirty="0" smtClean="0"/>
              <a:t> </a:t>
            </a:r>
            <a:r>
              <a:rPr lang="en-US" sz="1600" dirty="0" smtClean="0"/>
              <a:t>will be implemented through:</a:t>
            </a:r>
            <a:br>
              <a:rPr lang="en-US" sz="1600" dirty="0" smtClean="0"/>
            </a:br>
            <a:r>
              <a:rPr lang="en-US" sz="1600" dirty="0" smtClean="0"/>
              <a:t>1. determination and implementation of the concept in practice in health care and social welfare</a:t>
            </a:r>
            <a:r>
              <a:rPr lang="pl-PL" sz="1600" dirty="0" smtClean="0"/>
              <a:t> </a:t>
            </a:r>
            <a:r>
              <a:rPr lang="en-US" sz="1600" dirty="0" smtClean="0"/>
              <a:t>care and care based on the assessment of the level of dependence and eligibility</a:t>
            </a:r>
            <a:r>
              <a:rPr lang="pl-PL" sz="1600" dirty="0" smtClean="0"/>
              <a:t> </a:t>
            </a:r>
            <a:r>
              <a:rPr lang="en-US" sz="1600" dirty="0" smtClean="0"/>
              <a:t>for individual benefits (based on ICF - International Classification</a:t>
            </a:r>
            <a:r>
              <a:rPr lang="pl-PL" sz="1600" dirty="0" smtClean="0"/>
              <a:t> </a:t>
            </a:r>
            <a:r>
              <a:rPr lang="en-US" sz="1600" dirty="0" smtClean="0"/>
              <a:t>Functioning Disability and Health);</a:t>
            </a:r>
            <a:br>
              <a:rPr lang="en-US" sz="1600" dirty="0" smtClean="0"/>
            </a:br>
            <a:r>
              <a:rPr lang="en-US" sz="1600" dirty="0" smtClean="0"/>
              <a:t>2. </a:t>
            </a:r>
            <a:r>
              <a:rPr lang="en-US" sz="1600" b="1" dirty="0" smtClean="0">
                <a:solidFill>
                  <a:srgbClr val="C00000"/>
                </a:solidFill>
              </a:rPr>
              <a:t>development of various forms of day and day care, periodic and permanent care, adapted</a:t>
            </a:r>
            <a:r>
              <a:rPr lang="pl-PL" sz="1600" b="1" dirty="0" smtClean="0">
                <a:solidFill>
                  <a:srgbClr val="C00000"/>
                </a:solidFill>
              </a:rPr>
              <a:t> </a:t>
            </a:r>
            <a:r>
              <a:rPr lang="en-US" sz="1600" b="1" dirty="0" smtClean="0">
                <a:solidFill>
                  <a:srgbClr val="C00000"/>
                </a:solidFill>
              </a:rPr>
              <a:t>to the diverse needs of dependent elderly people and access to information</a:t>
            </a:r>
            <a:r>
              <a:rPr lang="pl-PL" sz="1600" b="1" dirty="0" smtClean="0">
                <a:solidFill>
                  <a:srgbClr val="C00000"/>
                </a:solidFill>
              </a:rPr>
              <a:t> </a:t>
            </a:r>
            <a:r>
              <a:rPr lang="en-US" sz="1600" b="1" dirty="0" smtClean="0">
                <a:solidFill>
                  <a:srgbClr val="C00000"/>
                </a:solidFill>
              </a:rPr>
              <a:t>about social services</a:t>
            </a:r>
            <a:r>
              <a:rPr lang="en-US" sz="1600" dirty="0" smtClean="0"/>
              <a:t>;</a:t>
            </a:r>
            <a:br>
              <a:rPr lang="en-US" sz="1600" dirty="0" smtClean="0"/>
            </a:br>
            <a:r>
              <a:rPr lang="en-US" sz="1600" dirty="0" smtClean="0"/>
              <a:t>3. introducing the requirement of having certain qualifications by everyone</a:t>
            </a:r>
            <a:r>
              <a:rPr lang="pl-PL" sz="1600" dirty="0" smtClean="0"/>
              <a:t> </a:t>
            </a:r>
            <a:r>
              <a:rPr lang="en-US" sz="1600" dirty="0" smtClean="0"/>
              <a:t>employees providing assistance and care to dependent older people both</a:t>
            </a:r>
            <a:r>
              <a:rPr lang="pl-PL" sz="1600" dirty="0" smtClean="0"/>
              <a:t> </a:t>
            </a:r>
            <a:r>
              <a:rPr lang="en-US" sz="1600" dirty="0" smtClean="0"/>
              <a:t>in public and non-public establishments and by persons providing assistance</a:t>
            </a:r>
            <a:r>
              <a:rPr lang="pl-PL" sz="1600" dirty="0" smtClean="0"/>
              <a:t> </a:t>
            </a:r>
            <a:r>
              <a:rPr lang="en-US" sz="1600" dirty="0" smtClean="0"/>
              <a:t>and care in the form of an individual business activity;</a:t>
            </a:r>
            <a:br>
              <a:rPr lang="en-US" sz="1600" dirty="0" smtClean="0"/>
            </a:br>
            <a:r>
              <a:rPr lang="en-US" sz="1600" dirty="0" smtClean="0"/>
              <a:t>4. </a:t>
            </a:r>
            <a:r>
              <a:rPr lang="en-US" sz="1600" b="1" dirty="0" smtClean="0">
                <a:solidFill>
                  <a:srgbClr val="C00000"/>
                </a:solidFill>
              </a:rPr>
              <a:t>coordination of the activities of health care institutions and social assistance </a:t>
            </a:r>
            <a:r>
              <a:rPr lang="en-US" sz="1600" dirty="0" smtClean="0"/>
              <a:t>- working out</a:t>
            </a:r>
            <a:r>
              <a:rPr lang="pl-PL" sz="1600" dirty="0" smtClean="0"/>
              <a:t> </a:t>
            </a:r>
            <a:r>
              <a:rPr lang="en-US" sz="1600" dirty="0" smtClean="0"/>
              <a:t>cooperation system at the central, regional and local level as well as cooperation</a:t>
            </a:r>
            <a:r>
              <a:rPr lang="pl-PL" sz="1600" dirty="0" smtClean="0"/>
              <a:t> </a:t>
            </a:r>
            <a:r>
              <a:rPr lang="en-US" sz="1600" dirty="0" smtClean="0"/>
              <a:t>between public, non-governmental and private sectors.</a:t>
            </a:r>
            <a:endParaRPr lang="pl-PL" sz="1600" dirty="0" smtClean="0"/>
          </a:p>
          <a:p>
            <a:r>
              <a:rPr lang="en-US" sz="1600" dirty="0" smtClean="0"/>
              <a:t>Area IV</a:t>
            </a:r>
            <a:br>
              <a:rPr lang="en-US" sz="1600" dirty="0" smtClean="0"/>
            </a:br>
            <a:r>
              <a:rPr lang="en-US" sz="1600" b="1" dirty="0" smtClean="0">
                <a:solidFill>
                  <a:srgbClr val="C00000"/>
                </a:solidFill>
              </a:rPr>
              <a:t>Support system for informal </a:t>
            </a:r>
            <a:r>
              <a:rPr lang="en-US" sz="1600" b="1" dirty="0" err="1" smtClean="0">
                <a:solidFill>
                  <a:srgbClr val="C00000"/>
                </a:solidFill>
              </a:rPr>
              <a:t>carers</a:t>
            </a:r>
            <a:r>
              <a:rPr lang="en-US" sz="1600" b="1" dirty="0" smtClean="0">
                <a:solidFill>
                  <a:srgbClr val="C00000"/>
                </a:solidFill>
              </a:rPr>
              <a:t> of dependent older people</a:t>
            </a:r>
            <a:r>
              <a:rPr lang="pl-PL" sz="1600" b="1" dirty="0" smtClean="0">
                <a:solidFill>
                  <a:srgbClr val="C00000"/>
                </a:solidFill>
              </a:rPr>
              <a:t> </a:t>
            </a:r>
            <a:r>
              <a:rPr lang="en-US" sz="1600" b="1" dirty="0" smtClean="0">
                <a:solidFill>
                  <a:srgbClr val="C00000"/>
                </a:solidFill>
              </a:rPr>
              <a:t>by public institutions will be implemented through:</a:t>
            </a:r>
            <a:r>
              <a:rPr lang="en-US" sz="1600" dirty="0" smtClean="0"/>
              <a:t/>
            </a:r>
            <a:br>
              <a:rPr lang="en-US" sz="1600" dirty="0" smtClean="0"/>
            </a:br>
            <a:r>
              <a:rPr lang="en-US" sz="1600" dirty="0" smtClean="0"/>
              <a:t>1. professional support for families providing home care - counseling, consultations,</a:t>
            </a:r>
            <a:r>
              <a:rPr lang="pl-PL" sz="1600" dirty="0" smtClean="0"/>
              <a:t> </a:t>
            </a:r>
            <a:r>
              <a:rPr lang="en-US" sz="1600" dirty="0" smtClean="0"/>
              <a:t>training skills of informal </a:t>
            </a:r>
            <a:r>
              <a:rPr lang="en-US" sz="1600" dirty="0" err="1" smtClean="0"/>
              <a:t>carers</a:t>
            </a:r>
            <a:r>
              <a:rPr lang="en-US" sz="1600" dirty="0" smtClean="0"/>
              <a:t> (provided by doctors, nurses,</a:t>
            </a:r>
            <a:r>
              <a:rPr lang="pl-PL" sz="1600" dirty="0" smtClean="0"/>
              <a:t> </a:t>
            </a:r>
            <a:r>
              <a:rPr lang="en-US" sz="1600" dirty="0" smtClean="0"/>
              <a:t>physiotherapists, medical caregivers and social workers) and other activities</a:t>
            </a:r>
            <a:r>
              <a:rPr lang="pl-PL" sz="1600" dirty="0" smtClean="0"/>
              <a:t> </a:t>
            </a:r>
            <a:r>
              <a:rPr lang="en-US" sz="1600" dirty="0" smtClean="0"/>
              <a:t>to improve the quality of home care;</a:t>
            </a:r>
            <a:br>
              <a:rPr lang="en-US" sz="1600" dirty="0" smtClean="0"/>
            </a:br>
            <a:r>
              <a:rPr lang="en-US" sz="1600" dirty="0" smtClean="0"/>
              <a:t>2. introducing various forms of periodic relief for family members in charge</a:t>
            </a:r>
            <a:r>
              <a:rPr lang="pl-PL" sz="1600" dirty="0" smtClean="0"/>
              <a:t> </a:t>
            </a:r>
            <a:r>
              <a:rPr lang="en-US" sz="1600" dirty="0" smtClean="0"/>
              <a:t>personal care over the dependent elderly person;</a:t>
            </a:r>
            <a:br>
              <a:rPr lang="en-US" sz="1600" dirty="0" smtClean="0"/>
            </a:br>
            <a:r>
              <a:rPr lang="en-US" sz="1600" dirty="0" smtClean="0"/>
              <a:t>3. creating a training system and acquiring qualifications in order to acquire competences</a:t>
            </a:r>
            <a:r>
              <a:rPr lang="pl-PL" sz="1600" dirty="0" smtClean="0"/>
              <a:t> </a:t>
            </a:r>
            <a:r>
              <a:rPr lang="en-US" sz="1600" dirty="0" smtClean="0"/>
              <a:t>enabling care for dependent older people, including those</a:t>
            </a:r>
            <a:r>
              <a:rPr lang="pl-PL" sz="1600" dirty="0" smtClean="0"/>
              <a:t> </a:t>
            </a:r>
            <a:r>
              <a:rPr lang="en-US" sz="1600" dirty="0" smtClean="0"/>
              <a:t>addressed to people professionally involved in the provision of care services;</a:t>
            </a:r>
            <a:br>
              <a:rPr lang="en-US" sz="1600" dirty="0" smtClean="0"/>
            </a:br>
            <a:r>
              <a:rPr lang="en-US" sz="1600" dirty="0" smtClean="0"/>
              <a:t>4. strengthening networks of informal </a:t>
            </a:r>
            <a:r>
              <a:rPr lang="en-US" sz="1600" dirty="0" err="1" smtClean="0"/>
              <a:t>carers</a:t>
            </a:r>
            <a:r>
              <a:rPr lang="en-US" sz="1600" dirty="0" smtClean="0"/>
              <a:t> of dependent older people.</a:t>
            </a:r>
          </a:p>
          <a:p>
            <a:endParaRPr lang="en-US" sz="1600" dirty="0" smtClean="0"/>
          </a:p>
          <a:p>
            <a:endParaRPr lang="en-GB" sz="1600" dirty="0"/>
          </a:p>
        </p:txBody>
      </p:sp>
    </p:spTree>
    <p:extLst>
      <p:ext uri="{BB962C8B-B14F-4D97-AF65-F5344CB8AC3E}">
        <p14:creationId xmlns:p14="http://schemas.microsoft.com/office/powerpoint/2010/main" val="193081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902621890"/>
              </p:ext>
            </p:extLst>
          </p:nvPr>
        </p:nvGraphicFramePr>
        <p:xfrm>
          <a:off x="683569" y="1124744"/>
          <a:ext cx="7162808" cy="4258119"/>
        </p:xfrm>
        <a:graphic>
          <a:graphicData uri="http://schemas.openxmlformats.org/drawingml/2006/table">
            <a:tbl>
              <a:tblPr firstRow="1" firstCol="1" bandRow="1">
                <a:tableStyleId>{5C22544A-7EE6-4342-B048-85BDC9FD1C3A}</a:tableStyleId>
              </a:tblPr>
              <a:tblGrid>
                <a:gridCol w="1354356"/>
                <a:gridCol w="904293"/>
                <a:gridCol w="995973"/>
                <a:gridCol w="955689"/>
                <a:gridCol w="965413"/>
                <a:gridCol w="797334"/>
                <a:gridCol w="1189750"/>
              </a:tblGrid>
              <a:tr h="1127670">
                <a:tc>
                  <a:txBody>
                    <a:bodyPr/>
                    <a:lstStyle/>
                    <a:p>
                      <a:pPr>
                        <a:lnSpc>
                          <a:spcPct val="115000"/>
                        </a:lnSpc>
                        <a:spcAft>
                          <a:spcPts val="0"/>
                        </a:spcAft>
                      </a:pPr>
                      <a:r>
                        <a:rPr lang="en-US" sz="1100" dirty="0">
                          <a:effectLst/>
                        </a:rPr>
                        <a:t>Activity </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Particular action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Coordinator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Time framework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Monitoring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Financing</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If not </a:t>
                      </a:r>
                      <a:r>
                        <a:rPr lang="pl-PL" sz="1100" dirty="0" smtClean="0">
                          <a:effectLst/>
                        </a:rPr>
                        <a:t>….</a:t>
                      </a:r>
                      <a:endParaRPr lang="en-US" sz="1100" dirty="0">
                        <a:effectLst/>
                      </a:endParaRPr>
                    </a:p>
                    <a:p>
                      <a:pPr>
                        <a:lnSpc>
                          <a:spcPct val="115000"/>
                        </a:lnSpc>
                        <a:spcAft>
                          <a:spcPts val="0"/>
                        </a:spcAft>
                      </a:pPr>
                      <a:r>
                        <a:rPr lang="en-US" sz="1100" dirty="0">
                          <a:effectLst/>
                        </a:rPr>
                        <a:t> Consequences….</a:t>
                      </a:r>
                      <a:endParaRPr lang="en-US" sz="1100" dirty="0">
                        <a:effectLst/>
                        <a:latin typeface="Calibri"/>
                        <a:ea typeface="Calibri"/>
                        <a:cs typeface="Times New Roman"/>
                      </a:endParaRPr>
                    </a:p>
                  </a:txBody>
                  <a:tcPr marL="68580" marR="68580" marT="0" marB="0"/>
                </a:tc>
              </a:tr>
              <a:tr h="3130449">
                <a:tc>
                  <a:txBody>
                    <a:bodyPr/>
                    <a:lstStyle/>
                    <a:p>
                      <a:pPr>
                        <a:lnSpc>
                          <a:spcPct val="115000"/>
                        </a:lnSpc>
                        <a:spcAft>
                          <a:spcPts val="0"/>
                        </a:spcAft>
                      </a:pPr>
                      <a:r>
                        <a:rPr lang="en-US" sz="1100">
                          <a:effectLst/>
                        </a:rPr>
                        <a:t>development of telemedicine and telecare and access to technical facilities compensating for lost capableness and supporting independence of older people</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the use of new technologies to compensate for efficiency and strengthen self-sufficiency</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Ministry of Health</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2018 -2020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Number of used new technologies to compensate for efficiency and strengthen self-sufficiency</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 </a:t>
                      </a:r>
                    </a:p>
                    <a:p>
                      <a:pPr algn="ctr">
                        <a:lnSpc>
                          <a:spcPct val="115000"/>
                        </a:lnSpc>
                        <a:spcAft>
                          <a:spcPts val="0"/>
                        </a:spcAft>
                      </a:pPr>
                      <a:r>
                        <a:rPr lang="en-US" sz="9600" dirty="0">
                          <a:effectLst/>
                        </a:rPr>
                        <a:t>?</a:t>
                      </a:r>
                      <a:endParaRPr lang="en-US" sz="9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 </a:t>
                      </a:r>
                    </a:p>
                    <a:p>
                      <a:pPr algn="ctr">
                        <a:lnSpc>
                          <a:spcPct val="115000"/>
                        </a:lnSpc>
                        <a:spcAft>
                          <a:spcPts val="0"/>
                        </a:spcAft>
                      </a:pPr>
                      <a:r>
                        <a:rPr lang="en-US" sz="9600" dirty="0">
                          <a:effectLst/>
                        </a:rPr>
                        <a:t>?</a:t>
                      </a:r>
                      <a:endParaRPr lang="en-US" sz="9600" dirty="0">
                        <a:effectLst/>
                        <a:latin typeface="Calibri"/>
                        <a:ea typeface="Calibri"/>
                        <a:cs typeface="Times New Roman"/>
                      </a:endParaRPr>
                    </a:p>
                  </a:txBody>
                  <a:tcPr marL="68580" marR="68580" marT="0" marB="0"/>
                </a:tc>
              </a:tr>
            </a:tbl>
          </a:graphicData>
        </a:graphic>
      </p:graphicFrame>
      <p:sp>
        <p:nvSpPr>
          <p:cNvPr id="3" name="Rectangle 3"/>
          <p:cNvSpPr>
            <a:spLocks noChangeArrowheads="1"/>
          </p:cNvSpPr>
          <p:nvPr/>
        </p:nvSpPr>
        <p:spPr bwMode="auto">
          <a:xfrm>
            <a:off x="1296988" y="2513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00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Need</a:t>
            </a:r>
            <a:r>
              <a:rPr lang="pl-PL" dirty="0" smtClean="0"/>
              <a:t> to </a:t>
            </a:r>
            <a:r>
              <a:rPr lang="pl-PL" dirty="0" err="1" smtClean="0"/>
              <a:t>construct</a:t>
            </a:r>
            <a:r>
              <a:rPr lang="pl-PL" dirty="0" smtClean="0"/>
              <a:t> the </a:t>
            </a:r>
            <a:r>
              <a:rPr lang="pl-PL" dirty="0" err="1" smtClean="0"/>
              <a:t>integrated</a:t>
            </a:r>
            <a:r>
              <a:rPr lang="pl-PL" dirty="0" smtClean="0"/>
              <a:t> </a:t>
            </a:r>
            <a:br>
              <a:rPr lang="pl-PL" dirty="0" smtClean="0"/>
            </a:br>
            <a:r>
              <a:rPr lang="pl-PL" dirty="0" smtClean="0"/>
              <a:t>LTC system</a:t>
            </a:r>
            <a:endParaRPr lang="en-GB" dirty="0"/>
          </a:p>
        </p:txBody>
      </p:sp>
      <p:sp>
        <p:nvSpPr>
          <p:cNvPr id="3" name="Symbol zastępczy zawartości 2"/>
          <p:cNvSpPr>
            <a:spLocks noGrp="1"/>
          </p:cNvSpPr>
          <p:nvPr>
            <p:ph idx="1"/>
          </p:nvPr>
        </p:nvSpPr>
        <p:spPr/>
        <p:txBody>
          <a:bodyPr>
            <a:normAutofit/>
          </a:bodyPr>
          <a:lstStyle/>
          <a:p>
            <a:pPr marL="0" indent="0">
              <a:buNone/>
            </a:pPr>
            <a:r>
              <a:rPr lang="pl-PL" dirty="0" err="1" smtClean="0"/>
              <a:t>Disproportion</a:t>
            </a:r>
            <a:r>
              <a:rPr lang="pl-PL" dirty="0" smtClean="0"/>
              <a:t> </a:t>
            </a:r>
            <a:r>
              <a:rPr lang="pl-PL" dirty="0" err="1" smtClean="0"/>
              <a:t>between</a:t>
            </a:r>
            <a:r>
              <a:rPr lang="pl-PL" dirty="0" smtClean="0"/>
              <a:t> </a:t>
            </a:r>
          </a:p>
          <a:p>
            <a:pPr marL="0" indent="0" algn="ctr">
              <a:buNone/>
            </a:pPr>
            <a:r>
              <a:rPr lang="pl-PL" sz="2800" dirty="0" err="1" smtClean="0"/>
              <a:t>access</a:t>
            </a:r>
            <a:r>
              <a:rPr lang="pl-PL" sz="2800" dirty="0" smtClean="0"/>
              <a:t> to the </a:t>
            </a:r>
            <a:r>
              <a:rPr lang="pl-PL" sz="2800" b="1" dirty="0" err="1" smtClean="0">
                <a:solidFill>
                  <a:srgbClr val="C00000"/>
                </a:solidFill>
                <a:effectLst>
                  <a:outerShdw blurRad="38100" dist="38100" dir="2700000" algn="tl">
                    <a:srgbClr val="000000">
                      <a:alpha val="43137"/>
                    </a:srgbClr>
                  </a:outerShdw>
                </a:effectLst>
              </a:rPr>
              <a:t>health</a:t>
            </a:r>
            <a:r>
              <a:rPr lang="pl-PL" sz="2800" b="1" dirty="0" smtClean="0">
                <a:solidFill>
                  <a:srgbClr val="C00000"/>
                </a:solidFill>
                <a:effectLst>
                  <a:outerShdw blurRad="38100" dist="38100" dir="2700000" algn="tl">
                    <a:srgbClr val="000000">
                      <a:alpha val="43137"/>
                    </a:srgbClr>
                  </a:outerShdw>
                </a:effectLst>
              </a:rPr>
              <a:t> </a:t>
            </a:r>
            <a:r>
              <a:rPr lang="pl-PL" sz="2800" b="1" dirty="0" err="1" smtClean="0">
                <a:solidFill>
                  <a:srgbClr val="C00000"/>
                </a:solidFill>
                <a:effectLst>
                  <a:outerShdw blurRad="38100" dist="38100" dir="2700000" algn="tl">
                    <a:srgbClr val="000000">
                      <a:alpha val="43137"/>
                    </a:srgbClr>
                  </a:outerShdw>
                </a:effectLst>
              </a:rPr>
              <a:t>care</a:t>
            </a:r>
            <a:r>
              <a:rPr lang="pl-PL" sz="2800" b="1" dirty="0" smtClean="0">
                <a:solidFill>
                  <a:srgbClr val="C00000"/>
                </a:solidFill>
                <a:effectLst>
                  <a:outerShdw blurRad="38100" dist="38100" dir="2700000" algn="tl">
                    <a:srgbClr val="000000">
                      <a:alpha val="43137"/>
                    </a:srgbClr>
                  </a:outerShdw>
                </a:effectLst>
              </a:rPr>
              <a:t> </a:t>
            </a:r>
            <a:r>
              <a:rPr lang="pl-PL" sz="2800" dirty="0" smtClean="0"/>
              <a:t>and the </a:t>
            </a:r>
            <a:r>
              <a:rPr lang="pl-PL" sz="2800" b="1" dirty="0" err="1" smtClean="0">
                <a:solidFill>
                  <a:srgbClr val="C00000"/>
                </a:solidFill>
                <a:effectLst>
                  <a:outerShdw blurRad="38100" dist="38100" dir="2700000" algn="tl">
                    <a:srgbClr val="000000">
                      <a:alpha val="43137"/>
                    </a:srgbClr>
                  </a:outerShdw>
                </a:effectLst>
              </a:rPr>
              <a:t>long</a:t>
            </a:r>
            <a:r>
              <a:rPr lang="pl-PL" sz="2800" b="1" dirty="0" smtClean="0">
                <a:solidFill>
                  <a:srgbClr val="C00000"/>
                </a:solidFill>
                <a:effectLst>
                  <a:outerShdw blurRad="38100" dist="38100" dir="2700000" algn="tl">
                    <a:srgbClr val="000000">
                      <a:alpha val="43137"/>
                    </a:srgbClr>
                  </a:outerShdw>
                </a:effectLst>
              </a:rPr>
              <a:t> term - </a:t>
            </a:r>
            <a:r>
              <a:rPr lang="pl-PL" sz="2800" b="1" dirty="0" err="1" smtClean="0">
                <a:solidFill>
                  <a:srgbClr val="C00000"/>
                </a:solidFill>
                <a:effectLst>
                  <a:outerShdw blurRad="38100" dist="38100" dir="2700000" algn="tl">
                    <a:srgbClr val="000000">
                      <a:alpha val="43137"/>
                    </a:srgbClr>
                  </a:outerShdw>
                </a:effectLst>
              </a:rPr>
              <a:t>care</a:t>
            </a:r>
            <a:r>
              <a:rPr lang="pl-PL" sz="2800" dirty="0" smtClean="0"/>
              <a:t> </a:t>
            </a:r>
          </a:p>
        </p:txBody>
      </p:sp>
      <p:sp>
        <p:nvSpPr>
          <p:cNvPr id="4" name="Strzałka w dół 3"/>
          <p:cNvSpPr/>
          <p:nvPr/>
        </p:nvSpPr>
        <p:spPr>
          <a:xfrm>
            <a:off x="3131840" y="2636912"/>
            <a:ext cx="50405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rzałka w dół 5"/>
          <p:cNvSpPr/>
          <p:nvPr/>
        </p:nvSpPr>
        <p:spPr>
          <a:xfrm>
            <a:off x="6535473" y="2708920"/>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rostokąt 6"/>
          <p:cNvSpPr/>
          <p:nvPr/>
        </p:nvSpPr>
        <p:spPr>
          <a:xfrm>
            <a:off x="1763688" y="3717032"/>
            <a:ext cx="306034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t>free</a:t>
            </a:r>
            <a:r>
              <a:rPr lang="pl-PL" dirty="0" smtClean="0"/>
              <a:t>/</a:t>
            </a:r>
            <a:r>
              <a:rPr lang="pl-PL" dirty="0" err="1" smtClean="0"/>
              <a:t>health</a:t>
            </a:r>
            <a:r>
              <a:rPr lang="pl-PL" dirty="0" smtClean="0"/>
              <a:t> </a:t>
            </a:r>
            <a:r>
              <a:rPr lang="pl-PL" dirty="0" err="1" smtClean="0"/>
              <a:t>insurance</a:t>
            </a:r>
            <a:endParaRPr lang="en-GB" dirty="0"/>
          </a:p>
        </p:txBody>
      </p:sp>
      <p:sp>
        <p:nvSpPr>
          <p:cNvPr id="8" name="Prostokąt 7"/>
          <p:cNvSpPr/>
          <p:nvPr/>
        </p:nvSpPr>
        <p:spPr>
          <a:xfrm>
            <a:off x="5724128" y="3717032"/>
            <a:ext cx="28083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due to means-testing </a:t>
            </a:r>
            <a:r>
              <a:rPr lang="pl-PL" dirty="0" smtClean="0"/>
              <a:t>, </a:t>
            </a:r>
            <a:r>
              <a:rPr lang="pl-PL" dirty="0" err="1" smtClean="0"/>
              <a:t>depending</a:t>
            </a:r>
            <a:r>
              <a:rPr lang="pl-PL" dirty="0" smtClean="0"/>
              <a:t> on a </a:t>
            </a:r>
            <a:r>
              <a:rPr lang="pl-PL" dirty="0" err="1" smtClean="0"/>
              <a:t>very</a:t>
            </a:r>
            <a:r>
              <a:rPr lang="pl-PL" dirty="0" smtClean="0"/>
              <a:t> </a:t>
            </a:r>
            <a:r>
              <a:rPr lang="pl-PL" dirty="0" err="1" smtClean="0"/>
              <a:t>low</a:t>
            </a:r>
            <a:r>
              <a:rPr lang="pl-PL" dirty="0" smtClean="0"/>
              <a:t> </a:t>
            </a:r>
            <a:r>
              <a:rPr lang="pl-PL" dirty="0" err="1" smtClean="0"/>
              <a:t>income</a:t>
            </a:r>
            <a:r>
              <a:rPr lang="pl-PL" dirty="0" smtClean="0"/>
              <a:t> </a:t>
            </a:r>
            <a:r>
              <a:rPr lang="en-US" dirty="0" smtClean="0"/>
              <a:t>threshold</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225" y="2924944"/>
            <a:ext cx="73290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93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07504" y="188640"/>
            <a:ext cx="8784976" cy="5632311"/>
          </a:xfrm>
          <a:prstGeom prst="rect">
            <a:avLst/>
          </a:prstGeom>
          <a:noFill/>
        </p:spPr>
        <p:txBody>
          <a:bodyPr wrap="square" rtlCol="0">
            <a:spAutoFit/>
          </a:bodyPr>
          <a:lstStyle/>
          <a:p>
            <a:pPr marL="742950" indent="-742950">
              <a:buAutoNum type="arabicPeriod"/>
            </a:pPr>
            <a:r>
              <a:rPr lang="pl-PL" sz="3600" dirty="0" err="1" smtClean="0"/>
              <a:t>Long</a:t>
            </a:r>
            <a:r>
              <a:rPr lang="pl-PL" sz="3600" dirty="0" smtClean="0"/>
              <a:t> term </a:t>
            </a:r>
            <a:r>
              <a:rPr lang="pl-PL" sz="3600" dirty="0" err="1" smtClean="0"/>
              <a:t>care</a:t>
            </a:r>
            <a:r>
              <a:rPr lang="pl-PL" sz="3600" dirty="0" smtClean="0"/>
              <a:t> </a:t>
            </a:r>
            <a:r>
              <a:rPr lang="pl-PL" sz="3600" dirty="0" err="1" smtClean="0"/>
              <a:t>is</a:t>
            </a:r>
            <a:r>
              <a:rPr lang="pl-PL" sz="3600" dirty="0" smtClean="0"/>
              <a:t> not </a:t>
            </a:r>
            <a:r>
              <a:rPr lang="pl-PL" sz="3600" dirty="0" err="1" smtClean="0"/>
              <a:t>only</a:t>
            </a:r>
            <a:r>
              <a:rPr lang="pl-PL" sz="3600" dirty="0" smtClean="0"/>
              <a:t> </a:t>
            </a:r>
            <a:r>
              <a:rPr lang="pl-PL" sz="3600" dirty="0" err="1" smtClean="0"/>
              <a:t>an</a:t>
            </a:r>
            <a:r>
              <a:rPr lang="pl-PL" sz="3600" dirty="0" smtClean="0"/>
              <a:t> </a:t>
            </a:r>
            <a:r>
              <a:rPr lang="pl-PL" sz="3600" dirty="0" err="1" smtClean="0"/>
              <a:t>issue</a:t>
            </a:r>
            <a:r>
              <a:rPr lang="pl-PL" sz="3600" dirty="0" smtClean="0"/>
              <a:t> of the </a:t>
            </a:r>
            <a:r>
              <a:rPr lang="pl-PL" sz="3600" dirty="0" err="1" smtClean="0"/>
              <a:t>second</a:t>
            </a:r>
            <a:r>
              <a:rPr lang="pl-PL" sz="3600" dirty="0" smtClean="0"/>
              <a:t> </a:t>
            </a:r>
            <a:r>
              <a:rPr lang="pl-PL" sz="3600" dirty="0" err="1" smtClean="0"/>
              <a:t>generation</a:t>
            </a:r>
            <a:r>
              <a:rPr lang="pl-PL" sz="3600" dirty="0" smtClean="0"/>
              <a:t> of </a:t>
            </a:r>
            <a:r>
              <a:rPr lang="pl-PL" sz="3600" dirty="0" err="1" smtClean="0"/>
              <a:t>human</a:t>
            </a:r>
            <a:r>
              <a:rPr lang="pl-PL" sz="3600" dirty="0" smtClean="0"/>
              <a:t> </a:t>
            </a:r>
            <a:r>
              <a:rPr lang="pl-PL" sz="3600" dirty="0" err="1" smtClean="0"/>
              <a:t>right</a:t>
            </a:r>
            <a:r>
              <a:rPr lang="pl-PL" sz="3600" dirty="0" smtClean="0"/>
              <a:t> </a:t>
            </a:r>
          </a:p>
          <a:p>
            <a:pPr marL="742950" indent="-742950">
              <a:buAutoNum type="arabicPeriod"/>
            </a:pPr>
            <a:endParaRPr lang="pl-PL" sz="3600" dirty="0" smtClean="0"/>
          </a:p>
          <a:p>
            <a:pPr marL="742950" indent="-742950">
              <a:buAutoNum type="arabicPeriod"/>
            </a:pPr>
            <a:r>
              <a:rPr lang="pl-PL" sz="3600" dirty="0" smtClean="0"/>
              <a:t>It </a:t>
            </a:r>
            <a:r>
              <a:rPr lang="pl-PL" sz="3600" dirty="0" err="1" smtClean="0"/>
              <a:t>is</a:t>
            </a:r>
            <a:r>
              <a:rPr lang="pl-PL" sz="3600" dirty="0" smtClean="0"/>
              <a:t> </a:t>
            </a:r>
            <a:r>
              <a:rPr lang="pl-PL" sz="3600" dirty="0" err="1" smtClean="0"/>
              <a:t>also</a:t>
            </a:r>
            <a:r>
              <a:rPr lang="pl-PL" sz="3600" dirty="0" smtClean="0"/>
              <a:t> the </a:t>
            </a:r>
            <a:r>
              <a:rPr lang="pl-PL" sz="3600" dirty="0" err="1" smtClean="0"/>
              <a:t>issue</a:t>
            </a:r>
            <a:r>
              <a:rPr lang="pl-PL" sz="3600" dirty="0" smtClean="0"/>
              <a:t> of the </a:t>
            </a:r>
            <a:r>
              <a:rPr lang="pl-PL" sz="3600" dirty="0" err="1" smtClean="0"/>
              <a:t>whole</a:t>
            </a:r>
            <a:r>
              <a:rPr lang="pl-PL" sz="3600" dirty="0" smtClean="0"/>
              <a:t> </a:t>
            </a:r>
            <a:r>
              <a:rPr lang="pl-PL" sz="3600" dirty="0" err="1" smtClean="0"/>
              <a:t>range</a:t>
            </a:r>
            <a:r>
              <a:rPr lang="pl-PL" sz="3600" dirty="0" smtClean="0"/>
              <a:t> of </a:t>
            </a:r>
            <a:r>
              <a:rPr lang="pl-PL" sz="3600" dirty="0" err="1" smtClean="0"/>
              <a:t>civil</a:t>
            </a:r>
            <a:r>
              <a:rPr lang="pl-PL" sz="3600" dirty="0" smtClean="0"/>
              <a:t> </a:t>
            </a:r>
            <a:r>
              <a:rPr lang="pl-PL" sz="3600" dirty="0" err="1" smtClean="0"/>
              <a:t>rights</a:t>
            </a:r>
            <a:r>
              <a:rPr lang="pl-PL" sz="3600" dirty="0" smtClean="0"/>
              <a:t>! </a:t>
            </a:r>
          </a:p>
          <a:p>
            <a:pPr marL="742950" indent="-742950">
              <a:buAutoNum type="arabicPeriod"/>
            </a:pPr>
            <a:endParaRPr lang="pl-PL" sz="3600" dirty="0" smtClean="0">
              <a:effectLst/>
            </a:endParaRPr>
          </a:p>
          <a:p>
            <a:pPr marL="742950" indent="-742950">
              <a:buAutoNum type="arabicPeriod"/>
            </a:pPr>
            <a:r>
              <a:rPr lang="en-US" sz="3600" dirty="0" smtClean="0">
                <a:effectLst/>
              </a:rPr>
              <a:t>Human rights are indivisible, interdependent and interrelated</a:t>
            </a:r>
            <a:r>
              <a:rPr lang="pl-PL" sz="3600" dirty="0" smtClean="0"/>
              <a:t>, </a:t>
            </a:r>
            <a:r>
              <a:rPr lang="pl-PL" sz="3600" dirty="0" err="1" smtClean="0"/>
              <a:t>so</a:t>
            </a:r>
            <a:r>
              <a:rPr lang="pl-PL" sz="3600" dirty="0" smtClean="0"/>
              <a:t> </a:t>
            </a:r>
            <a:r>
              <a:rPr lang="pl-PL" sz="3600" dirty="0" err="1" smtClean="0"/>
              <a:t>approach</a:t>
            </a:r>
            <a:r>
              <a:rPr lang="pl-PL" sz="3600" dirty="0" smtClean="0"/>
              <a:t> to LTC </a:t>
            </a:r>
            <a:r>
              <a:rPr lang="pl-PL" sz="3600" dirty="0" err="1" smtClean="0"/>
              <a:t>also</a:t>
            </a:r>
            <a:r>
              <a:rPr lang="pl-PL" sz="3600" dirty="0" smtClean="0"/>
              <a:t> </a:t>
            </a:r>
            <a:r>
              <a:rPr lang="pl-PL" sz="3600" dirty="0" err="1" smtClean="0"/>
              <a:t>should</a:t>
            </a:r>
            <a:r>
              <a:rPr lang="pl-PL" sz="3600" dirty="0" smtClean="0"/>
              <a:t> be </a:t>
            </a:r>
            <a:r>
              <a:rPr lang="pl-PL" sz="3600" dirty="0" err="1" smtClean="0"/>
              <a:t>understood</a:t>
            </a:r>
            <a:r>
              <a:rPr lang="pl-PL" sz="3600" dirty="0" smtClean="0"/>
              <a:t> and </a:t>
            </a:r>
            <a:r>
              <a:rPr lang="pl-PL" sz="3600" dirty="0" err="1" smtClean="0"/>
              <a:t>organised</a:t>
            </a:r>
            <a:r>
              <a:rPr lang="pl-PL" sz="3600" dirty="0" smtClean="0"/>
              <a:t> in </a:t>
            </a:r>
            <a:r>
              <a:rPr lang="pl-PL" sz="3600" dirty="0" err="1" smtClean="0"/>
              <a:t>this</a:t>
            </a:r>
            <a:r>
              <a:rPr lang="pl-PL" sz="3600" dirty="0" smtClean="0"/>
              <a:t> </a:t>
            </a:r>
            <a:r>
              <a:rPr lang="pl-PL" sz="3600" dirty="0" err="1" smtClean="0"/>
              <a:t>way</a:t>
            </a:r>
            <a:endParaRPr lang="en-GB" sz="3600" dirty="0"/>
          </a:p>
        </p:txBody>
      </p:sp>
    </p:spTree>
    <p:extLst>
      <p:ext uri="{BB962C8B-B14F-4D97-AF65-F5344CB8AC3E}">
        <p14:creationId xmlns:p14="http://schemas.microsoft.com/office/powerpoint/2010/main" val="14318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571184" cy="346050"/>
          </a:xfrm>
        </p:spPr>
        <p:txBody>
          <a:bodyPr>
            <a:normAutofit fontScale="90000"/>
          </a:bodyPr>
          <a:lstStyle/>
          <a:p>
            <a:pPr algn="r"/>
            <a:r>
              <a:rPr lang="pl-PL" dirty="0" smtClean="0"/>
              <a:t>			Hard law</a:t>
            </a:r>
            <a:endParaRPr lang="en-GB" dirty="0"/>
          </a:p>
        </p:txBody>
      </p:sp>
      <p:pic>
        <p:nvPicPr>
          <p:cNvPr id="4" name="Symbol zastępczy zawartości 3"/>
          <p:cNvPicPr>
            <a:picLocks noGrp="1"/>
          </p:cNvPicPr>
          <p:nvPr>
            <p:ph idx="1"/>
          </p:nvPr>
        </p:nvPicPr>
        <p:blipFill rotWithShape="1">
          <a:blip r:embed="rId2"/>
          <a:srcRect l="10686" t="19511" r="61563" b="57604"/>
          <a:stretch/>
        </p:blipFill>
        <p:spPr bwMode="auto">
          <a:xfrm>
            <a:off x="0" y="1"/>
            <a:ext cx="2699792" cy="1628800"/>
          </a:xfrm>
          <a:prstGeom prst="rect">
            <a:avLst/>
          </a:prstGeom>
          <a:solidFill>
            <a:schemeClr val="accent2"/>
          </a:solidFill>
          <a:ln>
            <a:solidFill>
              <a:schemeClr val="accent2"/>
            </a:solidFill>
          </a:ln>
          <a:extLst>
            <a:ext uri="{53640926-AAD7-44D8-BBD7-CCE9431645EC}">
              <a14:shadowObscured xmlns:a14="http://schemas.microsoft.com/office/drawing/2010/main"/>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79" r="3967" b="64765"/>
          <a:stretch/>
        </p:blipFill>
        <p:spPr bwMode="auto">
          <a:xfrm>
            <a:off x="3050836" y="1431798"/>
            <a:ext cx="3029417" cy="1316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958" t="40973" r="1" b="-3062"/>
          <a:stretch/>
        </p:blipFill>
        <p:spPr bwMode="auto">
          <a:xfrm>
            <a:off x="0" y="1844824"/>
            <a:ext cx="2935533" cy="22322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1" t="-9" r="6016" b="66616"/>
          <a:stretch/>
        </p:blipFill>
        <p:spPr bwMode="auto">
          <a:xfrm>
            <a:off x="2597692" y="164218"/>
            <a:ext cx="3096344" cy="11878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699" r="6031" b="80675"/>
          <a:stretch/>
        </p:blipFill>
        <p:spPr bwMode="auto">
          <a:xfrm>
            <a:off x="6010418" y="4985551"/>
            <a:ext cx="3071221" cy="1107987"/>
          </a:xfrm>
          <a:prstGeom prst="rect">
            <a:avLst/>
          </a:prstGeom>
          <a:solidFill>
            <a:schemeClr val="accent5">
              <a:lumMod val="60000"/>
              <a:lumOff val="40000"/>
            </a:schemeClr>
          </a:solidFill>
          <a:ln w="9525">
            <a:solidFill>
              <a:schemeClr val="accent3">
                <a:lumMod val="75000"/>
              </a:schemeClr>
            </a:solidFill>
            <a:miter lim="800000"/>
            <a:headEnd/>
            <a:tailEnd/>
          </a:ln>
          <a:effectLst>
            <a:outerShdw blurRad="50800" dist="38100" dir="2700000" algn="tl" rotWithShape="0">
              <a:prstClr val="black">
                <a:alpha val="40000"/>
              </a:prstClr>
            </a:outerShdw>
          </a:effec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52" t="45036" r="2435" b="32116"/>
          <a:stretch/>
        </p:blipFill>
        <p:spPr bwMode="auto">
          <a:xfrm>
            <a:off x="5827351" y="3344197"/>
            <a:ext cx="3160945" cy="12537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64316"/>
          <a:stretch/>
        </p:blipFill>
        <p:spPr bwMode="auto">
          <a:xfrm>
            <a:off x="59730" y="4581128"/>
            <a:ext cx="2977401" cy="1249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484" y="943485"/>
            <a:ext cx="2794812" cy="22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682" y="2960948"/>
            <a:ext cx="3062800" cy="1010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795" y="4221089"/>
            <a:ext cx="2848462" cy="2636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le tekstowe 4"/>
          <p:cNvSpPr txBox="1"/>
          <p:nvPr/>
        </p:nvSpPr>
        <p:spPr>
          <a:xfrm>
            <a:off x="59730" y="5830682"/>
            <a:ext cx="2640062" cy="892552"/>
          </a:xfrm>
          <a:prstGeom prst="rect">
            <a:avLst/>
          </a:prstGeom>
          <a:noFill/>
        </p:spPr>
        <p:txBody>
          <a:bodyPr wrap="square" rtlCol="0">
            <a:spAutoFit/>
          </a:bodyPr>
          <a:lstStyle/>
          <a:p>
            <a:endParaRPr lang="pl-PL" sz="1200" dirty="0" smtClean="0"/>
          </a:p>
          <a:p>
            <a:r>
              <a:rPr lang="pl-PL" sz="1200" dirty="0" smtClean="0"/>
              <a:t>Source; </a:t>
            </a:r>
            <a:r>
              <a:rPr lang="en-US" sz="1200" dirty="0" smtClean="0"/>
              <a:t>ENNHRI’s </a:t>
            </a:r>
            <a:r>
              <a:rPr lang="en-US" sz="1200" i="1" dirty="0"/>
              <a:t>Human Rights of Older Persons and Long-term Care Project </a:t>
            </a:r>
            <a:r>
              <a:rPr lang="en-US" sz="1200" dirty="0" smtClean="0"/>
              <a:t>(</a:t>
            </a:r>
            <a:r>
              <a:rPr lang="pl-PL" sz="1200" dirty="0" smtClean="0"/>
              <a:t>2017)</a:t>
            </a:r>
            <a:r>
              <a:rPr lang="en-US" sz="1600" dirty="0" smtClean="0"/>
              <a:t> </a:t>
            </a:r>
            <a:endParaRPr lang="en-GB" sz="1600" dirty="0"/>
          </a:p>
        </p:txBody>
      </p:sp>
    </p:spTree>
    <p:extLst>
      <p:ext uri="{BB962C8B-B14F-4D97-AF65-F5344CB8AC3E}">
        <p14:creationId xmlns:p14="http://schemas.microsoft.com/office/powerpoint/2010/main" val="16673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661648" cy="936104"/>
          </a:xfrm>
        </p:spPr>
        <p:txBody>
          <a:bodyPr>
            <a:normAutofit/>
          </a:bodyPr>
          <a:lstStyle/>
          <a:p>
            <a:r>
              <a:rPr lang="en-US" sz="1600" b="1" dirty="0"/>
              <a:t>Convention for the Protection of Human Rights and Dignity of the Human</a:t>
            </a:r>
            <a:br>
              <a:rPr lang="en-US" sz="1600" b="1" dirty="0"/>
            </a:br>
            <a:r>
              <a:rPr lang="en-US" sz="1600" b="1" dirty="0"/>
              <a:t>Being with regard to the Application of Biology and Medicine: Convention </a:t>
            </a:r>
            <a:r>
              <a:rPr lang="en-US" sz="1600" b="1" dirty="0" smtClean="0"/>
              <a:t>on</a:t>
            </a:r>
            <a:r>
              <a:rPr lang="en-GB" sz="1600" b="1" dirty="0" smtClean="0"/>
              <a:t>Human </a:t>
            </a:r>
            <a:r>
              <a:rPr lang="en-GB" sz="1600" b="1" dirty="0"/>
              <a:t>Rights and Biomedicine </a:t>
            </a:r>
            <a:endParaRPr lang="en-GB" dirty="0"/>
          </a:p>
        </p:txBody>
      </p:sp>
      <p:sp>
        <p:nvSpPr>
          <p:cNvPr id="3" name="Symbol zastępczy zawartości 2"/>
          <p:cNvSpPr>
            <a:spLocks noGrp="1"/>
          </p:cNvSpPr>
          <p:nvPr>
            <p:ph idx="1"/>
          </p:nvPr>
        </p:nvSpPr>
        <p:spPr>
          <a:xfrm>
            <a:off x="457200" y="1196752"/>
            <a:ext cx="8507288" cy="4929411"/>
          </a:xfrm>
        </p:spPr>
        <p:txBody>
          <a:bodyPr>
            <a:normAutofit fontScale="70000" lnSpcReduction="20000"/>
          </a:bodyPr>
          <a:lstStyle/>
          <a:p>
            <a:pPr marL="0" indent="0">
              <a:buNone/>
            </a:pPr>
            <a:r>
              <a:rPr lang="en-US" dirty="0"/>
              <a:t>Parties to this Convention shall protect the dignity and identity of all human beings </a:t>
            </a:r>
            <a:r>
              <a:rPr lang="en-US" dirty="0" smtClean="0"/>
              <a:t>and</a:t>
            </a:r>
            <a:r>
              <a:rPr lang="pl-PL" dirty="0" smtClean="0"/>
              <a:t> </a:t>
            </a:r>
            <a:r>
              <a:rPr lang="en-US" dirty="0" smtClean="0"/>
              <a:t>guarantee </a:t>
            </a:r>
            <a:r>
              <a:rPr lang="en-US" dirty="0"/>
              <a:t>everyone, without discrimination, respect for their integrity and other rights </a:t>
            </a:r>
            <a:r>
              <a:rPr lang="en-US" dirty="0" smtClean="0"/>
              <a:t>and</a:t>
            </a:r>
            <a:r>
              <a:rPr lang="pl-PL" dirty="0" smtClean="0"/>
              <a:t> </a:t>
            </a:r>
            <a:r>
              <a:rPr lang="en-US" dirty="0" smtClean="0"/>
              <a:t>fundamental </a:t>
            </a:r>
            <a:r>
              <a:rPr lang="en-US" dirty="0"/>
              <a:t>freedoms with regard to the application of biology and medicine</a:t>
            </a:r>
            <a:r>
              <a:rPr lang="en-US" dirty="0" smtClean="0"/>
              <a:t>.</a:t>
            </a:r>
            <a:endParaRPr lang="pl-PL" dirty="0" smtClean="0"/>
          </a:p>
          <a:p>
            <a:endParaRPr lang="pl-PL" b="1" dirty="0" smtClean="0"/>
          </a:p>
          <a:p>
            <a:pPr marL="0" indent="0">
              <a:buNone/>
            </a:pPr>
            <a:r>
              <a:rPr lang="en-GB" b="1" dirty="0" smtClean="0"/>
              <a:t>Article </a:t>
            </a:r>
            <a:r>
              <a:rPr lang="en-GB" b="1" dirty="0"/>
              <a:t>5 – General rule</a:t>
            </a:r>
          </a:p>
          <a:p>
            <a:r>
              <a:rPr lang="en-US" dirty="0"/>
              <a:t>An intervention in the health field may only be carried out after the person concerned </a:t>
            </a:r>
            <a:r>
              <a:rPr lang="en-US" b="1" dirty="0" smtClean="0">
                <a:solidFill>
                  <a:srgbClr val="C00000"/>
                </a:solidFill>
                <a:effectLst>
                  <a:outerShdw blurRad="38100" dist="38100" dir="2700000" algn="tl">
                    <a:srgbClr val="000000">
                      <a:alpha val="43137"/>
                    </a:srgbClr>
                  </a:outerShdw>
                </a:effectLst>
              </a:rPr>
              <a:t>has</a:t>
            </a:r>
            <a:r>
              <a:rPr lang="pl-PL" b="1" dirty="0" smtClean="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given </a:t>
            </a:r>
            <a:r>
              <a:rPr lang="en-US" b="1" dirty="0">
                <a:solidFill>
                  <a:srgbClr val="C00000"/>
                </a:solidFill>
                <a:effectLst>
                  <a:outerShdw blurRad="38100" dist="38100" dir="2700000" algn="tl">
                    <a:srgbClr val="000000">
                      <a:alpha val="43137"/>
                    </a:srgbClr>
                  </a:outerShdw>
                </a:effectLst>
              </a:rPr>
              <a:t>free and informed consent</a:t>
            </a:r>
            <a:r>
              <a:rPr lang="en-US" b="1" dirty="0">
                <a:effectLst>
                  <a:outerShdw blurRad="38100" dist="38100" dir="2700000" algn="tl">
                    <a:srgbClr val="000000">
                      <a:alpha val="43137"/>
                    </a:srgbClr>
                  </a:outerShdw>
                </a:effectLst>
              </a:rPr>
              <a:t> </a:t>
            </a:r>
            <a:r>
              <a:rPr lang="en-US" dirty="0"/>
              <a:t>to </a:t>
            </a:r>
            <a:r>
              <a:rPr lang="en-US" dirty="0" smtClean="0"/>
              <a:t>it.</a:t>
            </a:r>
            <a:endParaRPr lang="pl-PL" dirty="0" smtClean="0"/>
          </a:p>
          <a:p>
            <a:r>
              <a:rPr lang="pl-PL" dirty="0" smtClean="0"/>
              <a:t>T</a:t>
            </a:r>
            <a:r>
              <a:rPr lang="en-US" dirty="0" smtClean="0"/>
              <a:t>his </a:t>
            </a:r>
            <a:r>
              <a:rPr lang="en-US" dirty="0"/>
              <a:t>person shall beforehand be given appropriate </a:t>
            </a:r>
            <a:r>
              <a:rPr lang="en-US" b="1" dirty="0">
                <a:solidFill>
                  <a:srgbClr val="C00000"/>
                </a:solidFill>
                <a:effectLst>
                  <a:outerShdw blurRad="38100" dist="38100" dir="2700000" algn="tl">
                    <a:srgbClr val="000000">
                      <a:alpha val="43137"/>
                    </a:srgbClr>
                  </a:outerShdw>
                </a:effectLst>
              </a:rPr>
              <a:t>information</a:t>
            </a:r>
            <a:r>
              <a:rPr lang="en-US" dirty="0"/>
              <a:t> as to the purpose and </a:t>
            </a:r>
            <a:r>
              <a:rPr lang="en-US" dirty="0" smtClean="0"/>
              <a:t>nature</a:t>
            </a:r>
            <a:r>
              <a:rPr lang="pl-PL" dirty="0" smtClean="0"/>
              <a:t> </a:t>
            </a:r>
            <a:r>
              <a:rPr lang="en-US" dirty="0" smtClean="0"/>
              <a:t>of </a:t>
            </a:r>
            <a:r>
              <a:rPr lang="en-US" dirty="0"/>
              <a:t>the intervention as well as on </a:t>
            </a:r>
            <a:r>
              <a:rPr lang="en-US" dirty="0" smtClean="0"/>
              <a:t>its</a:t>
            </a:r>
            <a:r>
              <a:rPr lang="pl-PL" dirty="0"/>
              <a:t> </a:t>
            </a:r>
            <a:r>
              <a:rPr lang="en-US" dirty="0" smtClean="0"/>
              <a:t>consequences </a:t>
            </a:r>
            <a:r>
              <a:rPr lang="en-US" dirty="0"/>
              <a:t>and risks</a:t>
            </a:r>
            <a:r>
              <a:rPr lang="en-US" dirty="0" smtClean="0"/>
              <a:t>.</a:t>
            </a:r>
            <a:r>
              <a:rPr lang="en-US" dirty="0"/>
              <a:t> </a:t>
            </a:r>
            <a:endParaRPr lang="pl-PL" dirty="0" smtClean="0"/>
          </a:p>
          <a:p>
            <a:r>
              <a:rPr lang="en-US" dirty="0" smtClean="0"/>
              <a:t>The </a:t>
            </a:r>
            <a:r>
              <a:rPr lang="en-US" dirty="0"/>
              <a:t>person concerned </a:t>
            </a:r>
            <a:r>
              <a:rPr lang="en-US" b="1" dirty="0">
                <a:solidFill>
                  <a:srgbClr val="C00000"/>
                </a:solidFill>
                <a:effectLst>
                  <a:outerShdw blurRad="38100" dist="38100" dir="2700000" algn="tl">
                    <a:srgbClr val="000000">
                      <a:alpha val="43137"/>
                    </a:srgbClr>
                  </a:outerShdw>
                </a:effectLst>
              </a:rPr>
              <a:t>may freely withdraw consent</a:t>
            </a:r>
            <a:r>
              <a:rPr lang="en-US" b="1" dirty="0">
                <a:effectLst>
                  <a:outerShdw blurRad="38100" dist="38100" dir="2700000" algn="tl">
                    <a:srgbClr val="000000">
                      <a:alpha val="43137"/>
                    </a:srgbClr>
                  </a:outerShdw>
                </a:effectLst>
              </a:rPr>
              <a:t> </a:t>
            </a:r>
            <a:r>
              <a:rPr lang="en-US" dirty="0"/>
              <a:t>at any time</a:t>
            </a:r>
            <a:r>
              <a:rPr lang="en-US" dirty="0" smtClean="0"/>
              <a:t>.</a:t>
            </a:r>
            <a:endParaRPr lang="pl-PL" dirty="0" smtClean="0"/>
          </a:p>
          <a:p>
            <a:r>
              <a:rPr lang="en-US" b="1" dirty="0"/>
              <a:t>Article 10 – Private life and right to information</a:t>
            </a:r>
          </a:p>
          <a:p>
            <a:r>
              <a:rPr lang="en-US" dirty="0"/>
              <a:t>1 Everyone has the right to respect for private life in relation to information about his or </a:t>
            </a:r>
            <a:r>
              <a:rPr lang="en-US" dirty="0" smtClean="0"/>
              <a:t>her</a:t>
            </a:r>
            <a:r>
              <a:rPr lang="pl-PL" dirty="0" smtClean="0"/>
              <a:t> </a:t>
            </a:r>
            <a:r>
              <a:rPr lang="en-GB" dirty="0" smtClean="0"/>
              <a:t>health</a:t>
            </a:r>
            <a:r>
              <a:rPr lang="en-GB" dirty="0"/>
              <a:t>.</a:t>
            </a:r>
          </a:p>
        </p:txBody>
      </p:sp>
    </p:spTree>
    <p:extLst>
      <p:ext uri="{BB962C8B-B14F-4D97-AF65-F5344CB8AC3E}">
        <p14:creationId xmlns:p14="http://schemas.microsoft.com/office/powerpoint/2010/main" val="38299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sz="1300" b="1" dirty="0" smtClean="0"/>
              <a:t/>
            </a:r>
            <a:br>
              <a:rPr lang="pl-PL" sz="1300" b="1" dirty="0" smtClean="0"/>
            </a:br>
            <a:r>
              <a:rPr lang="pl-PL" sz="1300" b="1" dirty="0"/>
              <a:t/>
            </a:r>
            <a:br>
              <a:rPr lang="pl-PL" sz="1300" b="1" dirty="0"/>
            </a:br>
            <a:r>
              <a:rPr lang="pl-PL" sz="1300" b="1" dirty="0" smtClean="0"/>
              <a:t/>
            </a:r>
            <a:br>
              <a:rPr lang="pl-PL" sz="1300" b="1" dirty="0" smtClean="0"/>
            </a:br>
            <a:r>
              <a:rPr lang="en-US" sz="1800" b="1" dirty="0" smtClean="0"/>
              <a:t>C156 - Workers with Family Responsibilities Convention, 1981 (No. 156)</a:t>
            </a:r>
            <a:br>
              <a:rPr lang="en-US" sz="1800" b="1" dirty="0" smtClean="0"/>
            </a:br>
            <a:r>
              <a:rPr lang="en-US" sz="1800" b="1" dirty="0" smtClean="0"/>
              <a:t>Convention concerning Equal Opportunities and Equal Treatment for Men and Women Workers: Workers with Family Responsibilities </a:t>
            </a:r>
            <a:r>
              <a:rPr lang="en-US" b="1" dirty="0" smtClean="0"/>
              <a:t/>
            </a:r>
            <a:br>
              <a:rPr lang="en-US" b="1" dirty="0" smtClean="0"/>
            </a:br>
            <a:endParaRPr lang="en-GB" dirty="0"/>
          </a:p>
        </p:txBody>
      </p:sp>
      <p:sp>
        <p:nvSpPr>
          <p:cNvPr id="3" name="Symbol zastępczy zawartości 2"/>
          <p:cNvSpPr>
            <a:spLocks noGrp="1"/>
          </p:cNvSpPr>
          <p:nvPr>
            <p:ph idx="1"/>
          </p:nvPr>
        </p:nvSpPr>
        <p:spPr>
          <a:xfrm>
            <a:off x="611560" y="908720"/>
            <a:ext cx="8229600" cy="5832648"/>
          </a:xfrm>
        </p:spPr>
        <p:txBody>
          <a:bodyPr>
            <a:noAutofit/>
          </a:bodyPr>
          <a:lstStyle/>
          <a:p>
            <a:pPr marL="0" indent="0" algn="ctr">
              <a:buNone/>
            </a:pPr>
            <a:r>
              <a:rPr lang="en-US" sz="1600" b="1" dirty="0" smtClean="0"/>
              <a:t>Article 1</a:t>
            </a:r>
          </a:p>
          <a:p>
            <a:pPr marL="0" indent="0">
              <a:buNone/>
            </a:pPr>
            <a:r>
              <a:rPr lang="pl-PL" sz="1600" dirty="0" smtClean="0"/>
              <a:t>[..] </a:t>
            </a:r>
            <a:r>
              <a:rPr lang="en-US" sz="1600" dirty="0" smtClean="0"/>
              <a:t>2. The provisions of this Convention shall also be applied to </a:t>
            </a:r>
            <a:r>
              <a:rPr lang="en-US" sz="1600" b="1" dirty="0" smtClean="0">
                <a:solidFill>
                  <a:srgbClr val="C00000"/>
                </a:solidFill>
              </a:rPr>
              <a:t>men and women workers with responsibilities in relation to other members of their immediate family who clearly need their care or support, where such responsibilities restrict their possibilities of preparing for, entering, participating in or advancing in economic activity.</a:t>
            </a:r>
          </a:p>
          <a:p>
            <a:pPr marL="0" indent="0">
              <a:buNone/>
            </a:pPr>
            <a:r>
              <a:rPr lang="en-US" sz="1600" dirty="0" smtClean="0"/>
              <a:t>3. For the purposes of this Convention, the terms dependent child and other member of the immediate family who clearly needs care or support mean persons defined as such in each country by one of the means referred to in Article 9 of this Convention.</a:t>
            </a:r>
            <a:r>
              <a:rPr lang="pl-PL" sz="1600" dirty="0" smtClean="0"/>
              <a:t> [..]</a:t>
            </a:r>
            <a:endParaRPr lang="en-US" sz="1600" dirty="0" smtClean="0"/>
          </a:p>
          <a:p>
            <a:pPr marL="0" indent="0" algn="ctr">
              <a:buNone/>
            </a:pPr>
            <a:r>
              <a:rPr lang="en-US" sz="1600" b="1" dirty="0" smtClean="0"/>
              <a:t>Article 5</a:t>
            </a:r>
          </a:p>
          <a:p>
            <a:pPr marL="0" indent="0">
              <a:buNone/>
            </a:pPr>
            <a:r>
              <a:rPr lang="en-US" sz="1600" dirty="0" smtClean="0"/>
              <a:t>All measures compatible with national conditions and possibilities shall further be taken--</a:t>
            </a:r>
          </a:p>
          <a:p>
            <a:pPr marL="0" indent="0">
              <a:buNone/>
            </a:pPr>
            <a:r>
              <a:rPr lang="en-US" sz="1600" dirty="0" smtClean="0"/>
              <a:t>(a) to take account of the needs of workers with family responsibilities in community planning; and</a:t>
            </a:r>
            <a:r>
              <a:rPr lang="pl-PL" sz="1600" dirty="0" smtClean="0"/>
              <a:t>  </a:t>
            </a:r>
            <a:r>
              <a:rPr lang="en-US" sz="1600" dirty="0" smtClean="0"/>
              <a:t>(b) </a:t>
            </a:r>
            <a:r>
              <a:rPr lang="en-US" sz="1600" b="1" dirty="0" smtClean="0">
                <a:solidFill>
                  <a:srgbClr val="C00000"/>
                </a:solidFill>
              </a:rPr>
              <a:t>to develop or promote community services, public or private, such as child-care and family services and facilities</a:t>
            </a:r>
          </a:p>
          <a:p>
            <a:pPr marL="0" indent="0" algn="ctr">
              <a:buNone/>
            </a:pPr>
            <a:r>
              <a:rPr lang="en-US" sz="1600" b="1" dirty="0" smtClean="0"/>
              <a:t>Article 9</a:t>
            </a:r>
          </a:p>
          <a:p>
            <a:pPr marL="0" indent="0">
              <a:buNone/>
            </a:pPr>
            <a:r>
              <a:rPr lang="en-US" sz="1600" b="1" dirty="0" smtClean="0">
                <a:solidFill>
                  <a:srgbClr val="C00000"/>
                </a:solidFill>
              </a:rPr>
              <a:t>The provisions of this Convention may be applied by laws or regulations, collective agreements, works rules, arbitration awards, court decisions or a combination of these methods, or in any other manner consistent with national practice which may be appropriate, account being taken of national conditions.</a:t>
            </a:r>
          </a:p>
          <a:p>
            <a:endParaRPr lang="en-GB" sz="1600" dirty="0"/>
          </a:p>
        </p:txBody>
      </p:sp>
    </p:spTree>
    <p:extLst>
      <p:ext uri="{BB962C8B-B14F-4D97-AF65-F5344CB8AC3E}">
        <p14:creationId xmlns:p14="http://schemas.microsoft.com/office/powerpoint/2010/main" val="421788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476672"/>
          </a:xfrm>
        </p:spPr>
        <p:txBody>
          <a:bodyPr>
            <a:noAutofit/>
          </a:bodyPr>
          <a:lstStyle/>
          <a:p>
            <a:r>
              <a:rPr lang="pl-PL" sz="2000" b="1" dirty="0" smtClean="0"/>
              <a:t/>
            </a:r>
            <a:br>
              <a:rPr lang="pl-PL" sz="2000" b="1" dirty="0" smtClean="0"/>
            </a:br>
            <a:r>
              <a:rPr lang="pl-PL" sz="2000" b="1" dirty="0" smtClean="0"/>
              <a:t>I-ACOPR 2015 - </a:t>
            </a:r>
            <a:r>
              <a:rPr lang="en-GB" sz="2000" b="1" dirty="0" smtClean="0"/>
              <a:t>Article 12</a:t>
            </a:r>
            <a:r>
              <a:rPr lang="pl-PL" sz="2000" b="1" dirty="0" smtClean="0"/>
              <a:t>  </a:t>
            </a:r>
            <a:r>
              <a:rPr lang="en-US" sz="2000" b="1" dirty="0" smtClean="0"/>
              <a:t>Rights of older persons receiving long-term care</a:t>
            </a:r>
            <a:br>
              <a:rPr lang="en-US" sz="2000" b="1" dirty="0" smtClean="0"/>
            </a:br>
            <a:endParaRPr lang="en-GB" sz="2000" dirty="0"/>
          </a:p>
        </p:txBody>
      </p:sp>
      <p:sp>
        <p:nvSpPr>
          <p:cNvPr id="3" name="Symbol zastępczy zawartości 2"/>
          <p:cNvSpPr>
            <a:spLocks noGrp="1"/>
          </p:cNvSpPr>
          <p:nvPr>
            <p:ph idx="1"/>
          </p:nvPr>
        </p:nvSpPr>
        <p:spPr>
          <a:xfrm>
            <a:off x="179512" y="476672"/>
            <a:ext cx="8784976" cy="6264696"/>
          </a:xfrm>
        </p:spPr>
        <p:txBody>
          <a:bodyPr>
            <a:normAutofit fontScale="32500" lnSpcReduction="20000"/>
          </a:bodyPr>
          <a:lstStyle/>
          <a:p>
            <a:pPr marL="0" indent="0">
              <a:buNone/>
            </a:pPr>
            <a:r>
              <a:rPr lang="pl-PL" dirty="0" smtClean="0"/>
              <a:t>	</a:t>
            </a:r>
            <a:r>
              <a:rPr lang="en-US" sz="4400" dirty="0" smtClean="0"/>
              <a:t>Older </a:t>
            </a:r>
            <a:r>
              <a:rPr lang="en-US" sz="4400" dirty="0"/>
              <a:t>persons have the right to a comprehensive system of care that protects and </a:t>
            </a:r>
            <a:r>
              <a:rPr lang="en-US" sz="4400" dirty="0" smtClean="0"/>
              <a:t>promotes</a:t>
            </a:r>
            <a:r>
              <a:rPr lang="pl-PL" sz="4400" dirty="0" smtClean="0"/>
              <a:t> </a:t>
            </a:r>
            <a:r>
              <a:rPr lang="en-US" sz="4400" dirty="0" smtClean="0"/>
              <a:t>their </a:t>
            </a:r>
            <a:r>
              <a:rPr lang="en-US" sz="4400" dirty="0"/>
              <a:t>health, provides social services coverage, food and nutrition security, water, clothing, </a:t>
            </a:r>
            <a:r>
              <a:rPr lang="en-US" sz="4400" dirty="0" smtClean="0"/>
              <a:t>and</a:t>
            </a:r>
            <a:r>
              <a:rPr lang="pl-PL" sz="4400" dirty="0" smtClean="0"/>
              <a:t> </a:t>
            </a:r>
            <a:r>
              <a:rPr lang="en-US" sz="4400" dirty="0" smtClean="0"/>
              <a:t>housing</a:t>
            </a:r>
            <a:r>
              <a:rPr lang="en-US" sz="4400" dirty="0"/>
              <a:t>, and promotes the </a:t>
            </a:r>
            <a:r>
              <a:rPr lang="en-US" sz="4400" b="1" dirty="0">
                <a:solidFill>
                  <a:srgbClr val="FF0000"/>
                </a:solidFill>
              </a:rPr>
              <a:t>ability of older persons to stay in their own home and maintain </a:t>
            </a:r>
            <a:r>
              <a:rPr lang="en-US" sz="4400" b="1" dirty="0" smtClean="0">
                <a:solidFill>
                  <a:srgbClr val="FF0000"/>
                </a:solidFill>
              </a:rPr>
              <a:t>their</a:t>
            </a:r>
            <a:r>
              <a:rPr lang="pl-PL" sz="4400" b="1" dirty="0" smtClean="0">
                <a:solidFill>
                  <a:srgbClr val="FF0000"/>
                </a:solidFill>
              </a:rPr>
              <a:t> </a:t>
            </a:r>
            <a:r>
              <a:rPr lang="en-US" sz="4400" b="1" dirty="0" smtClean="0">
                <a:solidFill>
                  <a:srgbClr val="FF0000"/>
                </a:solidFill>
              </a:rPr>
              <a:t>independence </a:t>
            </a:r>
            <a:r>
              <a:rPr lang="en-US" sz="4400" b="1" dirty="0">
                <a:solidFill>
                  <a:srgbClr val="FF0000"/>
                </a:solidFill>
              </a:rPr>
              <a:t>and autonomy, should they so decide</a:t>
            </a:r>
            <a:r>
              <a:rPr lang="en-US" sz="4400" b="1" i="1" dirty="0" smtClean="0">
                <a:solidFill>
                  <a:srgbClr val="FF0000"/>
                </a:solidFill>
              </a:rPr>
              <a:t>.</a:t>
            </a:r>
            <a:r>
              <a:rPr lang="pl-PL" sz="4400" b="1" i="1" dirty="0" smtClean="0">
                <a:solidFill>
                  <a:srgbClr val="FF0000"/>
                </a:solidFill>
              </a:rPr>
              <a:t> </a:t>
            </a:r>
            <a:r>
              <a:rPr lang="pl-PL" sz="4400" i="1" dirty="0" smtClean="0"/>
              <a:t>	</a:t>
            </a:r>
            <a:r>
              <a:rPr lang="en-US" sz="4400" dirty="0" smtClean="0"/>
              <a:t>States </a:t>
            </a:r>
            <a:r>
              <a:rPr lang="en-US" sz="4400" dirty="0"/>
              <a:t>Parties shall design assistance measures for families and caregivers through </a:t>
            </a:r>
            <a:r>
              <a:rPr lang="en-US" sz="4400" dirty="0" smtClean="0"/>
              <a:t>the</a:t>
            </a:r>
            <a:r>
              <a:rPr lang="pl-PL" sz="4400" dirty="0" smtClean="0"/>
              <a:t> </a:t>
            </a:r>
            <a:r>
              <a:rPr lang="en-US" sz="4400" dirty="0" smtClean="0"/>
              <a:t>introduction </a:t>
            </a:r>
            <a:r>
              <a:rPr lang="en-US" sz="4400" dirty="0"/>
              <a:t>of services for those providing care to older persons, taking into account the needs of </a:t>
            </a:r>
            <a:r>
              <a:rPr lang="en-US" sz="4400" dirty="0" smtClean="0"/>
              <a:t>all</a:t>
            </a:r>
            <a:r>
              <a:rPr lang="pl-PL" sz="4400" dirty="0" smtClean="0"/>
              <a:t> </a:t>
            </a:r>
            <a:r>
              <a:rPr lang="en-US" sz="4400" dirty="0" smtClean="0"/>
              <a:t>families </a:t>
            </a:r>
            <a:r>
              <a:rPr lang="en-US" sz="4400" dirty="0"/>
              <a:t>and other forms of care, as well as </a:t>
            </a:r>
            <a:r>
              <a:rPr lang="en-US" sz="4400" b="1" dirty="0">
                <a:solidFill>
                  <a:srgbClr val="FF0000"/>
                </a:solidFill>
              </a:rPr>
              <a:t>the full participation of older persons and respect for </a:t>
            </a:r>
            <a:r>
              <a:rPr lang="en-US" sz="4400" b="1" dirty="0" smtClean="0">
                <a:solidFill>
                  <a:srgbClr val="FF0000"/>
                </a:solidFill>
              </a:rPr>
              <a:t>their</a:t>
            </a:r>
            <a:r>
              <a:rPr lang="pl-PL" sz="4400" b="1" dirty="0" smtClean="0">
                <a:solidFill>
                  <a:srgbClr val="FF0000"/>
                </a:solidFill>
              </a:rPr>
              <a:t> </a:t>
            </a:r>
            <a:r>
              <a:rPr lang="en-GB" sz="4400" b="1" dirty="0" smtClean="0">
                <a:solidFill>
                  <a:srgbClr val="FF0000"/>
                </a:solidFill>
              </a:rPr>
              <a:t>opinions</a:t>
            </a:r>
            <a:r>
              <a:rPr lang="en-GB" sz="4400" b="1" dirty="0">
                <a:solidFill>
                  <a:srgbClr val="FF0000"/>
                </a:solidFill>
              </a:rPr>
              <a:t>.</a:t>
            </a:r>
          </a:p>
          <a:p>
            <a:pPr marL="0" indent="0">
              <a:buNone/>
            </a:pPr>
            <a:r>
              <a:rPr lang="pl-PL" sz="4400" dirty="0"/>
              <a:t>	</a:t>
            </a:r>
            <a:r>
              <a:rPr lang="en-US" sz="4400" dirty="0" smtClean="0"/>
              <a:t>States </a:t>
            </a:r>
            <a:r>
              <a:rPr lang="en-US" sz="4400" dirty="0"/>
              <a:t>Parties shall adopt measures toward developing a comprehensive care system </a:t>
            </a:r>
            <a:r>
              <a:rPr lang="en-US" sz="4400" dirty="0" smtClean="0"/>
              <a:t>that</a:t>
            </a:r>
            <a:r>
              <a:rPr lang="pl-PL" sz="4400" dirty="0" smtClean="0"/>
              <a:t> </a:t>
            </a:r>
            <a:r>
              <a:rPr lang="en-US" sz="4400" dirty="0" smtClean="0"/>
              <a:t>takes </a:t>
            </a:r>
            <a:r>
              <a:rPr lang="en-US" sz="4400" dirty="0"/>
              <a:t>particular account of a gender perspective and respect for the dignity, physical, and </a:t>
            </a:r>
            <a:r>
              <a:rPr lang="en-US" sz="4400" dirty="0" smtClean="0"/>
              <a:t>mental</a:t>
            </a:r>
            <a:r>
              <a:rPr lang="pl-PL" sz="4400" dirty="0" smtClean="0"/>
              <a:t> </a:t>
            </a:r>
            <a:r>
              <a:rPr lang="en-GB" sz="4400" dirty="0" smtClean="0"/>
              <a:t>integrity </a:t>
            </a:r>
            <a:r>
              <a:rPr lang="en-GB" sz="4400" dirty="0"/>
              <a:t>of older persons.</a:t>
            </a:r>
          </a:p>
          <a:p>
            <a:pPr marL="0" indent="0">
              <a:buNone/>
            </a:pPr>
            <a:r>
              <a:rPr lang="pl-PL" sz="4400" dirty="0" smtClean="0"/>
              <a:t>	</a:t>
            </a:r>
            <a:r>
              <a:rPr lang="en-US" sz="4400" dirty="0" smtClean="0"/>
              <a:t>In </a:t>
            </a:r>
            <a:r>
              <a:rPr lang="en-US" sz="4400" dirty="0"/>
              <a:t>order to ensure that older persons can effectively enjoy their human rights when </a:t>
            </a:r>
            <a:r>
              <a:rPr lang="en-US" sz="4400" dirty="0" smtClean="0"/>
              <a:t>receiving</a:t>
            </a:r>
            <a:r>
              <a:rPr lang="pl-PL" sz="4400" dirty="0" smtClean="0"/>
              <a:t> </a:t>
            </a:r>
            <a:r>
              <a:rPr lang="en-US" sz="4400" dirty="0" smtClean="0"/>
              <a:t>long-term </a:t>
            </a:r>
            <a:r>
              <a:rPr lang="en-US" sz="4400" dirty="0"/>
              <a:t>care, States Parties undertake to:</a:t>
            </a:r>
          </a:p>
          <a:p>
            <a:pPr marL="0" indent="0">
              <a:buNone/>
            </a:pPr>
            <a:r>
              <a:rPr lang="en-US" sz="4400" dirty="0"/>
              <a:t>a) Establish mechanisms to ensure that the initiation and conclusion of long-term </a:t>
            </a:r>
            <a:r>
              <a:rPr lang="en-US" sz="4400" dirty="0" smtClean="0"/>
              <a:t>care</a:t>
            </a:r>
            <a:r>
              <a:rPr lang="pl-PL" sz="4400" dirty="0" smtClean="0"/>
              <a:t> </a:t>
            </a:r>
            <a:r>
              <a:rPr lang="en-US" sz="4400" dirty="0" smtClean="0"/>
              <a:t>services </a:t>
            </a:r>
            <a:r>
              <a:rPr lang="en-US" sz="4400" dirty="0"/>
              <a:t>are subject to an indication </a:t>
            </a:r>
            <a:r>
              <a:rPr lang="en-US" sz="4400" b="1" dirty="0">
                <a:solidFill>
                  <a:srgbClr val="FF0000"/>
                </a:solidFill>
              </a:rPr>
              <a:t>by the older person of their free and express will.</a:t>
            </a:r>
          </a:p>
          <a:p>
            <a:pPr marL="0" indent="0">
              <a:buNone/>
            </a:pPr>
            <a:r>
              <a:rPr lang="en-US" sz="4400" dirty="0"/>
              <a:t>b) Ensure that such services have specialized personnel who can provide appropriate</a:t>
            </a:r>
            <a:r>
              <a:rPr lang="en-US" sz="4400" dirty="0" smtClean="0"/>
              <a:t>,</a:t>
            </a:r>
            <a:r>
              <a:rPr lang="pl-PL" sz="4400" dirty="0" smtClean="0"/>
              <a:t> </a:t>
            </a:r>
            <a:r>
              <a:rPr lang="en-US" sz="4400" dirty="0" smtClean="0"/>
              <a:t>comprehensive </a:t>
            </a:r>
            <a:r>
              <a:rPr lang="en-US" sz="4400" dirty="0"/>
              <a:t>care and prevent actions or practices that could cause harm </a:t>
            </a:r>
            <a:r>
              <a:rPr lang="en-US" sz="4400" dirty="0" smtClean="0"/>
              <a:t>or</a:t>
            </a:r>
            <a:r>
              <a:rPr lang="pl-PL" sz="4400" dirty="0" smtClean="0"/>
              <a:t> </a:t>
            </a:r>
            <a:r>
              <a:rPr lang="en-GB" sz="4400" dirty="0" smtClean="0"/>
              <a:t>exacerbate </a:t>
            </a:r>
            <a:r>
              <a:rPr lang="en-GB" sz="4400" dirty="0"/>
              <a:t>an existing condition.</a:t>
            </a:r>
          </a:p>
          <a:p>
            <a:pPr marL="0" indent="0">
              <a:buNone/>
            </a:pPr>
            <a:r>
              <a:rPr lang="en-US" sz="4400" dirty="0"/>
              <a:t>c) Establish an appropriate regulatory framework on the operations of long-term </a:t>
            </a:r>
            <a:r>
              <a:rPr lang="en-US" sz="4400" dirty="0" smtClean="0"/>
              <a:t>care</a:t>
            </a:r>
            <a:r>
              <a:rPr lang="pl-PL" sz="4400" dirty="0" smtClean="0"/>
              <a:t> </a:t>
            </a:r>
            <a:r>
              <a:rPr lang="en-US" sz="4400" dirty="0" smtClean="0"/>
              <a:t>services </a:t>
            </a:r>
            <a:r>
              <a:rPr lang="en-US" sz="4400" dirty="0"/>
              <a:t>that allows the situation of older persons to be assessed and supervised, </a:t>
            </a:r>
            <a:r>
              <a:rPr lang="en-US" sz="4400" dirty="0" smtClean="0"/>
              <a:t>as</a:t>
            </a:r>
            <a:r>
              <a:rPr lang="pl-PL" sz="4400" dirty="0" smtClean="0"/>
              <a:t> </a:t>
            </a:r>
            <a:r>
              <a:rPr lang="en-US" sz="4400" dirty="0" smtClean="0"/>
              <a:t>well </a:t>
            </a:r>
            <a:r>
              <a:rPr lang="en-US" sz="4400" dirty="0"/>
              <a:t>as the adoption of measures to</a:t>
            </a:r>
            <a:r>
              <a:rPr lang="en-US" sz="4400" dirty="0" smtClean="0"/>
              <a:t>:</a:t>
            </a:r>
            <a:r>
              <a:rPr lang="pl-PL" sz="4400" dirty="0" smtClean="0"/>
              <a:t> </a:t>
            </a:r>
          </a:p>
          <a:p>
            <a:pPr marL="0" indent="0">
              <a:buNone/>
            </a:pPr>
            <a:r>
              <a:rPr lang="en-US" sz="4400" dirty="0" smtClean="0"/>
              <a:t>i</a:t>
            </a:r>
            <a:r>
              <a:rPr lang="en-US" sz="4400" dirty="0"/>
              <a:t>. Ensure </a:t>
            </a:r>
            <a:r>
              <a:rPr lang="en-US" sz="4400" b="1" dirty="0">
                <a:solidFill>
                  <a:srgbClr val="FF0000"/>
                </a:solidFill>
              </a:rPr>
              <a:t>access for older persons to information, especially to their </a:t>
            </a:r>
            <a:r>
              <a:rPr lang="en-US" sz="4400" b="1" dirty="0" smtClean="0">
                <a:solidFill>
                  <a:srgbClr val="FF0000"/>
                </a:solidFill>
              </a:rPr>
              <a:t>own</a:t>
            </a:r>
            <a:r>
              <a:rPr lang="pl-PL" sz="4400" b="1" dirty="0" smtClean="0">
                <a:solidFill>
                  <a:srgbClr val="FF0000"/>
                </a:solidFill>
              </a:rPr>
              <a:t> </a:t>
            </a:r>
            <a:r>
              <a:rPr lang="en-US" sz="4400" b="1" dirty="0" smtClean="0">
                <a:solidFill>
                  <a:srgbClr val="FF0000"/>
                </a:solidFill>
              </a:rPr>
              <a:t>physical </a:t>
            </a:r>
            <a:r>
              <a:rPr lang="en-US" sz="4400" b="1" dirty="0">
                <a:solidFill>
                  <a:srgbClr val="FF0000"/>
                </a:solidFill>
              </a:rPr>
              <a:t>or digital records, promote their access to the various media </a:t>
            </a:r>
            <a:r>
              <a:rPr lang="en-US" sz="4400" b="1" dirty="0" smtClean="0">
                <a:solidFill>
                  <a:srgbClr val="FF0000"/>
                </a:solidFill>
              </a:rPr>
              <a:t>and</a:t>
            </a:r>
            <a:r>
              <a:rPr lang="pl-PL" sz="4400" b="1" dirty="0" smtClean="0">
                <a:solidFill>
                  <a:srgbClr val="FF0000"/>
                </a:solidFill>
              </a:rPr>
              <a:t> </a:t>
            </a:r>
            <a:r>
              <a:rPr lang="en-US" sz="4400" b="1" dirty="0" smtClean="0">
                <a:solidFill>
                  <a:srgbClr val="FF0000"/>
                </a:solidFill>
              </a:rPr>
              <a:t>sources </a:t>
            </a:r>
            <a:r>
              <a:rPr lang="en-US" sz="4400" b="1" dirty="0">
                <a:solidFill>
                  <a:srgbClr val="FF0000"/>
                </a:solidFill>
              </a:rPr>
              <a:t>of information, including social </a:t>
            </a:r>
            <a:r>
              <a:rPr lang="pl-PL" sz="4400" b="1" dirty="0" smtClean="0">
                <a:solidFill>
                  <a:srgbClr val="FF0000"/>
                </a:solidFill>
              </a:rPr>
              <a:t>n</a:t>
            </a:r>
            <a:r>
              <a:rPr lang="en-US" sz="4400" b="1" dirty="0" err="1" smtClean="0">
                <a:solidFill>
                  <a:srgbClr val="FF0000"/>
                </a:solidFill>
              </a:rPr>
              <a:t>etworks</a:t>
            </a:r>
            <a:r>
              <a:rPr lang="en-US" sz="4400" b="1" dirty="0">
                <a:solidFill>
                  <a:srgbClr val="FF0000"/>
                </a:solidFill>
              </a:rPr>
              <a:t>, and apprise them of </a:t>
            </a:r>
            <a:r>
              <a:rPr lang="en-US" sz="4400" b="1" dirty="0" smtClean="0">
                <a:solidFill>
                  <a:srgbClr val="FF0000"/>
                </a:solidFill>
              </a:rPr>
              <a:t>their</a:t>
            </a:r>
            <a:r>
              <a:rPr lang="pl-PL" sz="4400" b="1" dirty="0" smtClean="0">
                <a:solidFill>
                  <a:srgbClr val="FF0000"/>
                </a:solidFill>
              </a:rPr>
              <a:t> </a:t>
            </a:r>
            <a:r>
              <a:rPr lang="en-US" sz="4400" b="1" dirty="0">
                <a:solidFill>
                  <a:srgbClr val="FF0000"/>
                </a:solidFill>
              </a:rPr>
              <a:t>rights and of the legal framework and protocols governing long-term </a:t>
            </a:r>
            <a:r>
              <a:rPr lang="en-US" sz="4400" b="1" dirty="0" smtClean="0">
                <a:solidFill>
                  <a:srgbClr val="FF0000"/>
                </a:solidFill>
              </a:rPr>
              <a:t>care</a:t>
            </a:r>
            <a:r>
              <a:rPr lang="pl-PL" sz="4400" b="1" dirty="0" smtClean="0">
                <a:solidFill>
                  <a:srgbClr val="FF0000"/>
                </a:solidFill>
              </a:rPr>
              <a:t> </a:t>
            </a:r>
            <a:r>
              <a:rPr lang="en-GB" sz="4400" b="1" dirty="0" smtClean="0">
                <a:solidFill>
                  <a:srgbClr val="FF0000"/>
                </a:solidFill>
              </a:rPr>
              <a:t>services</a:t>
            </a:r>
            <a:r>
              <a:rPr lang="en-GB" sz="4400" b="1" dirty="0">
                <a:solidFill>
                  <a:srgbClr val="FF0000"/>
                </a:solidFill>
              </a:rPr>
              <a:t>.</a:t>
            </a:r>
          </a:p>
          <a:p>
            <a:pPr marL="0" indent="0">
              <a:buNone/>
            </a:pPr>
            <a:r>
              <a:rPr lang="en-US" sz="4400" dirty="0" smtClean="0"/>
              <a:t>ii</a:t>
            </a:r>
            <a:r>
              <a:rPr lang="en-US" sz="4400" dirty="0"/>
              <a:t>. </a:t>
            </a:r>
            <a:r>
              <a:rPr lang="en-US" sz="4400" b="1" dirty="0">
                <a:solidFill>
                  <a:srgbClr val="FF0000"/>
                </a:solidFill>
              </a:rPr>
              <a:t>Prevent arbitrary or illegal intrusions in their private life, family, home</a:t>
            </a:r>
            <a:r>
              <a:rPr lang="en-US" sz="4400" b="1" dirty="0" smtClean="0">
                <a:solidFill>
                  <a:srgbClr val="FF0000"/>
                </a:solidFill>
              </a:rPr>
              <a:t>,</a:t>
            </a:r>
            <a:r>
              <a:rPr lang="pl-PL" sz="4400" b="1" dirty="0" smtClean="0">
                <a:solidFill>
                  <a:srgbClr val="FF0000"/>
                </a:solidFill>
              </a:rPr>
              <a:t> </a:t>
            </a:r>
            <a:r>
              <a:rPr lang="en-US" sz="4400" b="1" dirty="0" smtClean="0">
                <a:solidFill>
                  <a:srgbClr val="FF0000"/>
                </a:solidFill>
              </a:rPr>
              <a:t>household </a:t>
            </a:r>
            <a:r>
              <a:rPr lang="en-US" sz="4400" b="1" dirty="0">
                <a:solidFill>
                  <a:srgbClr val="FF0000"/>
                </a:solidFill>
              </a:rPr>
              <a:t>unit, or any other sphere in which they are involved, or in </a:t>
            </a:r>
            <a:r>
              <a:rPr lang="en-US" sz="4400" b="1" dirty="0" smtClean="0">
                <a:solidFill>
                  <a:srgbClr val="FF0000"/>
                </a:solidFill>
              </a:rPr>
              <a:t>their</a:t>
            </a:r>
            <a:r>
              <a:rPr lang="pl-PL" sz="4400" b="1" dirty="0" smtClean="0">
                <a:solidFill>
                  <a:srgbClr val="FF0000"/>
                </a:solidFill>
              </a:rPr>
              <a:t> </a:t>
            </a:r>
            <a:r>
              <a:rPr lang="en-US" sz="4400" b="1" dirty="0" smtClean="0">
                <a:solidFill>
                  <a:srgbClr val="FF0000"/>
                </a:solidFill>
              </a:rPr>
              <a:t>correspondence </a:t>
            </a:r>
            <a:r>
              <a:rPr lang="en-US" sz="4400" b="1" dirty="0">
                <a:solidFill>
                  <a:srgbClr val="FF0000"/>
                </a:solidFill>
              </a:rPr>
              <a:t>or any other form of communication.</a:t>
            </a:r>
          </a:p>
          <a:p>
            <a:pPr marL="0" indent="0">
              <a:buNone/>
            </a:pPr>
            <a:r>
              <a:rPr lang="en-US" sz="4400" dirty="0" smtClean="0"/>
              <a:t>iii</a:t>
            </a:r>
            <a:r>
              <a:rPr lang="en-US" sz="4400" dirty="0"/>
              <a:t>. </a:t>
            </a:r>
            <a:r>
              <a:rPr lang="en-US" sz="4400" b="1" dirty="0">
                <a:solidFill>
                  <a:srgbClr val="FF0000"/>
                </a:solidFill>
              </a:rPr>
              <a:t>Promote older persons’ interaction with their family and society, bearing </a:t>
            </a:r>
            <a:r>
              <a:rPr lang="en-US" sz="4400" b="1" dirty="0" smtClean="0">
                <a:solidFill>
                  <a:srgbClr val="FF0000"/>
                </a:solidFill>
              </a:rPr>
              <a:t>in</a:t>
            </a:r>
            <a:r>
              <a:rPr lang="pl-PL" sz="4400" b="1" dirty="0" smtClean="0">
                <a:solidFill>
                  <a:srgbClr val="FF0000"/>
                </a:solidFill>
              </a:rPr>
              <a:t> </a:t>
            </a:r>
            <a:r>
              <a:rPr lang="en-US" sz="4400" b="1" dirty="0" smtClean="0">
                <a:solidFill>
                  <a:srgbClr val="FF0000"/>
                </a:solidFill>
              </a:rPr>
              <a:t>mind </a:t>
            </a:r>
            <a:r>
              <a:rPr lang="en-US" sz="4400" b="1" dirty="0">
                <a:solidFill>
                  <a:srgbClr val="FF0000"/>
                </a:solidFill>
              </a:rPr>
              <a:t>all families and their affective relationships.</a:t>
            </a:r>
          </a:p>
          <a:p>
            <a:pPr marL="0" indent="0">
              <a:buNone/>
            </a:pPr>
            <a:r>
              <a:rPr lang="en-US" sz="4400" dirty="0" smtClean="0"/>
              <a:t>iv</a:t>
            </a:r>
            <a:r>
              <a:rPr lang="en-US" sz="4400" dirty="0"/>
              <a:t>. Protect older persons’ </a:t>
            </a:r>
            <a:r>
              <a:rPr lang="en-US" sz="4400" b="1" dirty="0">
                <a:solidFill>
                  <a:srgbClr val="FF0000"/>
                </a:solidFill>
              </a:rPr>
              <a:t>personal security and the exercise of their </a:t>
            </a:r>
            <a:r>
              <a:rPr lang="en-US" sz="4400" b="1" dirty="0" smtClean="0">
                <a:solidFill>
                  <a:srgbClr val="FF0000"/>
                </a:solidFill>
              </a:rPr>
              <a:t>personal</a:t>
            </a:r>
            <a:r>
              <a:rPr lang="pl-PL" sz="4400" b="1" dirty="0" smtClean="0">
                <a:solidFill>
                  <a:srgbClr val="FF0000"/>
                </a:solidFill>
              </a:rPr>
              <a:t> </a:t>
            </a:r>
            <a:r>
              <a:rPr lang="en-US" sz="4400" b="1" dirty="0" smtClean="0">
                <a:solidFill>
                  <a:srgbClr val="FF0000"/>
                </a:solidFill>
              </a:rPr>
              <a:t>liberty </a:t>
            </a:r>
            <a:r>
              <a:rPr lang="en-US" sz="4400" b="1" dirty="0">
                <a:solidFill>
                  <a:srgbClr val="FF0000"/>
                </a:solidFill>
              </a:rPr>
              <a:t>and freedom of </a:t>
            </a:r>
            <a:r>
              <a:rPr lang="en-US" sz="4400" b="1" dirty="0" smtClean="0">
                <a:solidFill>
                  <a:srgbClr val="FF0000"/>
                </a:solidFill>
              </a:rPr>
              <a:t>movement</a:t>
            </a:r>
            <a:r>
              <a:rPr lang="en-US" sz="4400" dirty="0" smtClean="0"/>
              <a:t>.</a:t>
            </a:r>
            <a:endParaRPr lang="pl-PL" sz="4400" dirty="0" smtClean="0"/>
          </a:p>
          <a:p>
            <a:pPr marL="0" indent="0">
              <a:buNone/>
            </a:pPr>
            <a:r>
              <a:rPr lang="en-US" sz="4400" dirty="0" smtClean="0"/>
              <a:t>v</a:t>
            </a:r>
            <a:r>
              <a:rPr lang="en-US" sz="4400" dirty="0"/>
              <a:t>. Protect the integrity of older persons as well as </a:t>
            </a:r>
            <a:r>
              <a:rPr lang="en-US" sz="4400" b="1" dirty="0">
                <a:solidFill>
                  <a:srgbClr val="FF0000"/>
                </a:solidFill>
              </a:rPr>
              <a:t>their privacy and intimacy </a:t>
            </a:r>
            <a:r>
              <a:rPr lang="en-US" sz="4400" b="1" dirty="0" smtClean="0">
                <a:solidFill>
                  <a:srgbClr val="FF0000"/>
                </a:solidFill>
              </a:rPr>
              <a:t>in</a:t>
            </a:r>
            <a:r>
              <a:rPr lang="pl-PL" sz="4400" b="1" dirty="0" smtClean="0">
                <a:solidFill>
                  <a:srgbClr val="FF0000"/>
                </a:solidFill>
              </a:rPr>
              <a:t> </a:t>
            </a:r>
            <a:r>
              <a:rPr lang="en-US" sz="4400" b="1" dirty="0" smtClean="0">
                <a:solidFill>
                  <a:srgbClr val="FF0000"/>
                </a:solidFill>
              </a:rPr>
              <a:t>all </a:t>
            </a:r>
            <a:r>
              <a:rPr lang="en-US" sz="4400" b="1" dirty="0">
                <a:solidFill>
                  <a:srgbClr val="FF0000"/>
                </a:solidFill>
              </a:rPr>
              <a:t>their activities, particularly in acts of personal </a:t>
            </a:r>
            <a:r>
              <a:rPr lang="en-US" sz="4400" b="1" dirty="0" smtClean="0">
                <a:solidFill>
                  <a:srgbClr val="FF0000"/>
                </a:solidFill>
              </a:rPr>
              <a:t>hygiene.</a:t>
            </a:r>
            <a:endParaRPr lang="pl-PL" sz="4400" b="1" dirty="0">
              <a:solidFill>
                <a:srgbClr val="FF0000"/>
              </a:solidFill>
            </a:endParaRPr>
          </a:p>
          <a:p>
            <a:pPr marL="0" indent="0">
              <a:buNone/>
            </a:pPr>
            <a:r>
              <a:rPr lang="en-US" sz="4400" dirty="0" smtClean="0"/>
              <a:t>d</a:t>
            </a:r>
            <a:r>
              <a:rPr lang="en-US" sz="4400" dirty="0"/>
              <a:t>) Enact the necessary legislation, in accordance with domestic mechanisms, so that </a:t>
            </a:r>
            <a:r>
              <a:rPr lang="en-US" sz="4400" dirty="0" smtClean="0"/>
              <a:t>the</a:t>
            </a:r>
            <a:r>
              <a:rPr lang="pl-PL" sz="4400" dirty="0" smtClean="0"/>
              <a:t> </a:t>
            </a:r>
            <a:r>
              <a:rPr lang="en-US" sz="4400" dirty="0" smtClean="0"/>
              <a:t>corresponding </a:t>
            </a:r>
            <a:r>
              <a:rPr lang="en-US" sz="4400" dirty="0"/>
              <a:t>personnel and long-term care givers may be held liable </a:t>
            </a:r>
            <a:r>
              <a:rPr lang="en-US" sz="4400" dirty="0" smtClean="0"/>
              <a:t>to</a:t>
            </a:r>
            <a:r>
              <a:rPr lang="pl-PL" sz="4400" dirty="0" smtClean="0"/>
              <a:t> </a:t>
            </a:r>
            <a:r>
              <a:rPr lang="en-US" sz="4400" dirty="0" smtClean="0"/>
              <a:t>administrative</a:t>
            </a:r>
            <a:r>
              <a:rPr lang="en-US" sz="4400" dirty="0"/>
              <a:t>, civil, and/or criminal penalties, as applicable, for any acts </a:t>
            </a:r>
            <a:r>
              <a:rPr lang="en-US" sz="4400" dirty="0" smtClean="0"/>
              <a:t>they</a:t>
            </a:r>
            <a:r>
              <a:rPr lang="pl-PL" sz="4400" dirty="0" smtClean="0"/>
              <a:t> </a:t>
            </a:r>
            <a:r>
              <a:rPr lang="en-US" sz="4400" dirty="0" smtClean="0"/>
              <a:t>commit </a:t>
            </a:r>
            <a:r>
              <a:rPr lang="en-US" sz="4400" dirty="0"/>
              <a:t>that cause harm to older persons.</a:t>
            </a:r>
          </a:p>
          <a:p>
            <a:pPr marL="0" indent="0">
              <a:buNone/>
            </a:pPr>
            <a:r>
              <a:rPr lang="en-US" sz="4400" dirty="0"/>
              <a:t>e) Adopt appropriate measures, as applicable, to ensure that older persons </a:t>
            </a:r>
            <a:r>
              <a:rPr lang="en-US" sz="4400" dirty="0" smtClean="0"/>
              <a:t>receiving</a:t>
            </a:r>
            <a:r>
              <a:rPr lang="pl-PL" sz="4400" dirty="0" smtClean="0"/>
              <a:t> </a:t>
            </a:r>
            <a:r>
              <a:rPr lang="en-US" sz="4400" dirty="0" smtClean="0"/>
              <a:t>long-term </a:t>
            </a:r>
            <a:r>
              <a:rPr lang="en-US" sz="4400" dirty="0"/>
              <a:t>care also have palliative care available to them that encompasses </a:t>
            </a:r>
            <a:r>
              <a:rPr lang="en-US" sz="4400" dirty="0" smtClean="0"/>
              <a:t>the</a:t>
            </a:r>
            <a:r>
              <a:rPr lang="pl-PL" sz="4400" dirty="0" smtClean="0"/>
              <a:t> </a:t>
            </a:r>
            <a:r>
              <a:rPr lang="en-US" sz="4400" dirty="0" smtClean="0"/>
              <a:t>patient</a:t>
            </a:r>
            <a:r>
              <a:rPr lang="en-US" sz="4400" dirty="0"/>
              <a:t>, their environment, and their family</a:t>
            </a:r>
            <a:endParaRPr lang="en-GB" sz="4400" dirty="0"/>
          </a:p>
        </p:txBody>
      </p:sp>
    </p:spTree>
    <p:extLst>
      <p:ext uri="{BB962C8B-B14F-4D97-AF65-F5344CB8AC3E}">
        <p14:creationId xmlns:p14="http://schemas.microsoft.com/office/powerpoint/2010/main" val="22406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t>Definitions</a:t>
            </a:r>
            <a:r>
              <a:rPr lang="pl-PL" dirty="0" smtClean="0"/>
              <a:t>  </a:t>
            </a:r>
            <a:endParaRPr lang="en-GB" dirty="0"/>
          </a:p>
        </p:txBody>
      </p:sp>
      <p:sp>
        <p:nvSpPr>
          <p:cNvPr id="3" name="Symbol zastępczy zawartości 2"/>
          <p:cNvSpPr>
            <a:spLocks noGrp="1"/>
          </p:cNvSpPr>
          <p:nvPr>
            <p:ph idx="1"/>
          </p:nvPr>
        </p:nvSpPr>
        <p:spPr>
          <a:xfrm>
            <a:off x="539552" y="1196752"/>
            <a:ext cx="8229600" cy="4958011"/>
          </a:xfrm>
        </p:spPr>
        <p:txBody>
          <a:bodyPr>
            <a:normAutofit/>
          </a:bodyPr>
          <a:lstStyle/>
          <a:p>
            <a:r>
              <a:rPr lang="en-US" sz="2000" dirty="0" smtClean="0"/>
              <a:t>WHO 2002</a:t>
            </a:r>
            <a:r>
              <a:rPr lang="pl-PL" sz="2000" dirty="0"/>
              <a:t> </a:t>
            </a:r>
            <a:r>
              <a:rPr lang="pl-PL" sz="2000" dirty="0" smtClean="0"/>
              <a:t>- </a:t>
            </a:r>
            <a:r>
              <a:rPr lang="en-US" sz="2000" dirty="0" smtClean="0"/>
              <a:t>to </a:t>
            </a:r>
            <a:r>
              <a:rPr lang="en-US" sz="2000" dirty="0"/>
              <a:t>ensure that an individual who is not fully capable of long-term self-care can maintain the best possible quality of life, with the greatest possible degree of independence, autonomy, </a:t>
            </a:r>
            <a:r>
              <a:rPr lang="en-US" sz="2000" dirty="0" smtClean="0"/>
              <a:t>participation,</a:t>
            </a:r>
            <a:r>
              <a:rPr lang="pl-PL" sz="2000" dirty="0" smtClean="0"/>
              <a:t> </a:t>
            </a:r>
            <a:r>
              <a:rPr lang="en-US" sz="2000" dirty="0" smtClean="0"/>
              <a:t>personal </a:t>
            </a:r>
            <a:r>
              <a:rPr lang="en-US" sz="2000" dirty="0"/>
              <a:t>fulfillment and human </a:t>
            </a:r>
            <a:r>
              <a:rPr lang="en-US" sz="2000" dirty="0" smtClean="0"/>
              <a:t>dignity</a:t>
            </a:r>
            <a:endParaRPr lang="pl-PL" sz="2000" dirty="0" smtClean="0"/>
          </a:p>
          <a:p>
            <a:r>
              <a:rPr lang="pl-PL" sz="2000" dirty="0" smtClean="0"/>
              <a:t>I-A CROP 2015  </a:t>
            </a:r>
            <a:r>
              <a:rPr lang="en-US" sz="2000" dirty="0" smtClean="0"/>
              <a:t>“Older person receiving long-term care services”: One who resides temporarily or</a:t>
            </a:r>
            <a:r>
              <a:rPr lang="pl-PL" sz="2000" dirty="0" smtClean="0"/>
              <a:t> </a:t>
            </a:r>
            <a:r>
              <a:rPr lang="en-US" sz="2000" dirty="0" smtClean="0"/>
              <a:t>permanently in a regulated, public, private or mixed establishment, which provides quality</a:t>
            </a:r>
            <a:r>
              <a:rPr lang="pl-PL" sz="2000" dirty="0" smtClean="0"/>
              <a:t> </a:t>
            </a:r>
            <a:r>
              <a:rPr lang="en-US" sz="2000" dirty="0" smtClean="0"/>
              <a:t>comprehensive social and health care services, including long-term facilities for older</a:t>
            </a:r>
            <a:r>
              <a:rPr lang="pl-PL" sz="2000" dirty="0" smtClean="0"/>
              <a:t> </a:t>
            </a:r>
            <a:r>
              <a:rPr lang="en-US" sz="2000" dirty="0" smtClean="0"/>
              <a:t>persons with moderate or severe dependency, who cannot receive care in their home</a:t>
            </a:r>
            <a:r>
              <a:rPr lang="pl-PL" sz="2000" dirty="0" smtClean="0"/>
              <a:t>”</a:t>
            </a:r>
            <a:r>
              <a:rPr lang="en-US" sz="2000" dirty="0" smtClean="0"/>
              <a:t>.</a:t>
            </a:r>
            <a:endParaRPr lang="pl-PL" sz="2000" dirty="0" smtClean="0"/>
          </a:p>
          <a:p>
            <a:endParaRPr lang="en-GB" sz="2000" dirty="0"/>
          </a:p>
        </p:txBody>
      </p:sp>
      <p:pic>
        <p:nvPicPr>
          <p:cNvPr id="4" name="Obraz 3"/>
          <p:cNvPicPr/>
          <p:nvPr/>
        </p:nvPicPr>
        <p:blipFill rotWithShape="1">
          <a:blip r:embed="rId2"/>
          <a:srcRect l="7394" t="47860" r="22730" b="38437"/>
          <a:stretch/>
        </p:blipFill>
        <p:spPr bwMode="auto">
          <a:xfrm>
            <a:off x="0" y="4437112"/>
            <a:ext cx="5580112" cy="2304255"/>
          </a:xfrm>
          <a:prstGeom prst="rect">
            <a:avLst/>
          </a:prstGeom>
          <a:ln>
            <a:noFill/>
          </a:ln>
          <a:extLst>
            <a:ext uri="{53640926-AAD7-44D8-BBD7-CCE9431645EC}">
              <a14:shadowObscured xmlns:a14="http://schemas.microsoft.com/office/drawing/2010/main"/>
            </a:ext>
          </a:extLst>
        </p:spPr>
      </p:pic>
      <p:sp>
        <p:nvSpPr>
          <p:cNvPr id="5" name="pole tekstowe 4"/>
          <p:cNvSpPr txBox="1"/>
          <p:nvPr/>
        </p:nvSpPr>
        <p:spPr>
          <a:xfrm>
            <a:off x="251520" y="4950460"/>
            <a:ext cx="1152128" cy="369332"/>
          </a:xfrm>
          <a:prstGeom prst="rect">
            <a:avLst/>
          </a:prstGeom>
          <a:noFill/>
        </p:spPr>
        <p:txBody>
          <a:bodyPr wrap="square" rtlCol="0">
            <a:spAutoFit/>
          </a:bodyPr>
          <a:lstStyle/>
          <a:p>
            <a:r>
              <a:rPr lang="pl-PL" dirty="0" smtClean="0"/>
              <a:t>OECD</a:t>
            </a:r>
            <a:endParaRPr lang="en-GB" dirty="0"/>
          </a:p>
        </p:txBody>
      </p:sp>
      <p:sp>
        <p:nvSpPr>
          <p:cNvPr id="6" name="pole tekstowe 5"/>
          <p:cNvSpPr txBox="1"/>
          <p:nvPr/>
        </p:nvSpPr>
        <p:spPr>
          <a:xfrm>
            <a:off x="4805278" y="4344641"/>
            <a:ext cx="4392488" cy="2308324"/>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r>
              <a:rPr lang="pl-PL" dirty="0" smtClean="0"/>
              <a:t>Poland:  Resolution of the </a:t>
            </a:r>
            <a:r>
              <a:rPr lang="pl-PL" dirty="0" err="1" smtClean="0"/>
              <a:t>Council</a:t>
            </a:r>
            <a:r>
              <a:rPr lang="pl-PL" dirty="0" smtClean="0"/>
              <a:t> of </a:t>
            </a:r>
            <a:r>
              <a:rPr lang="pl-PL" dirty="0" err="1" smtClean="0"/>
              <a:t>Ministers</a:t>
            </a:r>
            <a:r>
              <a:rPr lang="pl-PL" dirty="0" smtClean="0"/>
              <a:t> 26.10.2018</a:t>
            </a:r>
          </a:p>
          <a:p>
            <a:r>
              <a:rPr lang="en-US" dirty="0" smtClean="0"/>
              <a:t>The whole of medical and social activities involving the provision of long-term nursing care, therapeutic services and nursing and care services to chronically ill and dependent persons who do not require hospitalization</a:t>
            </a:r>
          </a:p>
          <a:p>
            <a:endParaRPr lang="en-GB" dirty="0"/>
          </a:p>
        </p:txBody>
      </p:sp>
    </p:spTree>
    <p:extLst>
      <p:ext uri="{BB962C8B-B14F-4D97-AF65-F5344CB8AC3E}">
        <p14:creationId xmlns:p14="http://schemas.microsoft.com/office/powerpoint/2010/main" val="2684502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Autofit/>
          </a:bodyPr>
          <a:lstStyle/>
          <a:p>
            <a:r>
              <a:rPr lang="pl-PL" sz="3600" dirty="0" err="1" smtClean="0"/>
              <a:t>Guiding</a:t>
            </a:r>
            <a:r>
              <a:rPr lang="pl-PL" sz="3600" dirty="0" smtClean="0"/>
              <a:t> </a:t>
            </a:r>
            <a:r>
              <a:rPr lang="pl-PL" sz="3600" dirty="0" err="1" smtClean="0"/>
              <a:t>Principles</a:t>
            </a:r>
            <a:r>
              <a:rPr lang="pl-PL" sz="3600" dirty="0" smtClean="0"/>
              <a:t> for </a:t>
            </a:r>
            <a:r>
              <a:rPr lang="pl-PL" sz="3600" dirty="0" err="1" smtClean="0"/>
              <a:t>Older</a:t>
            </a:r>
            <a:r>
              <a:rPr lang="pl-PL" sz="3600" dirty="0" smtClean="0"/>
              <a:t> </a:t>
            </a:r>
            <a:r>
              <a:rPr lang="pl-PL" sz="3600" dirty="0" err="1" smtClean="0"/>
              <a:t>Persons</a:t>
            </a:r>
            <a:r>
              <a:rPr lang="pl-PL" sz="3600" dirty="0" smtClean="0"/>
              <a:t>  1991</a:t>
            </a:r>
            <a:endParaRPr lang="en-GB" sz="3600" dirty="0"/>
          </a:p>
        </p:txBody>
      </p:sp>
      <p:sp>
        <p:nvSpPr>
          <p:cNvPr id="3" name="Symbol zastępczy zawartości 2"/>
          <p:cNvSpPr>
            <a:spLocks noGrp="1"/>
          </p:cNvSpPr>
          <p:nvPr>
            <p:ph idx="1"/>
          </p:nvPr>
        </p:nvSpPr>
        <p:spPr>
          <a:xfrm>
            <a:off x="457200" y="1196752"/>
            <a:ext cx="8229600" cy="5328592"/>
          </a:xfrm>
          <a:ln w="76200">
            <a:solidFill>
              <a:srgbClr val="C00000"/>
            </a:solidFill>
          </a:ln>
        </p:spPr>
        <p:txBody>
          <a:bodyPr>
            <a:normAutofit fontScale="47500" lnSpcReduction="20000"/>
          </a:bodyPr>
          <a:lstStyle/>
          <a:p>
            <a:r>
              <a:rPr lang="en-US" b="1" dirty="0" smtClean="0">
                <a:effectLst/>
              </a:rPr>
              <a:t>Independence</a:t>
            </a:r>
            <a:endParaRPr lang="en-US" dirty="0" smtClean="0">
              <a:effectLst/>
            </a:endParaRPr>
          </a:p>
          <a:p>
            <a:r>
              <a:rPr lang="en-US" dirty="0" smtClean="0">
                <a:effectLst/>
              </a:rPr>
              <a:t>1. Older persons should have access to adequate food, water, shelter, clothing and health care through the provision of income, family and community support and self-help. </a:t>
            </a:r>
          </a:p>
          <a:p>
            <a:r>
              <a:rPr lang="pl-PL" dirty="0" smtClean="0">
                <a:effectLst/>
              </a:rPr>
              <a:t>[..]</a:t>
            </a:r>
            <a:r>
              <a:rPr lang="en-US" dirty="0" smtClean="0">
                <a:effectLst/>
              </a:rPr>
              <a:t> </a:t>
            </a:r>
          </a:p>
          <a:p>
            <a:r>
              <a:rPr lang="en-US" dirty="0" smtClean="0">
                <a:effectLst/>
              </a:rPr>
              <a:t>5. Older persons should be able to live in environments that are safe and adaptable to personal preferences and changing capacities. </a:t>
            </a:r>
          </a:p>
          <a:p>
            <a:r>
              <a:rPr lang="en-US" dirty="0" smtClean="0">
                <a:effectLst/>
              </a:rPr>
              <a:t>6. Older persons should be able to reside at home for as long as possible. </a:t>
            </a:r>
          </a:p>
          <a:p>
            <a:r>
              <a:rPr lang="en-US" b="1" dirty="0" smtClean="0">
                <a:effectLst/>
              </a:rPr>
              <a:t>Participation</a:t>
            </a:r>
            <a:endParaRPr lang="en-US" dirty="0" smtClean="0">
              <a:effectLst/>
            </a:endParaRPr>
          </a:p>
          <a:p>
            <a:r>
              <a:rPr lang="en-US" dirty="0" smtClean="0">
                <a:effectLst/>
              </a:rPr>
              <a:t>7. Older persons should remain integrated in society, participate actively in the formulation and implementation of policies that directly affect their well-being and share their knowledge and skills with younger generations. </a:t>
            </a:r>
          </a:p>
          <a:p>
            <a:r>
              <a:rPr lang="pl-PL" dirty="0" smtClean="0">
                <a:effectLst/>
              </a:rPr>
              <a:t>[..]</a:t>
            </a:r>
            <a:endParaRPr lang="en-US" dirty="0" smtClean="0">
              <a:effectLst/>
            </a:endParaRPr>
          </a:p>
          <a:p>
            <a:r>
              <a:rPr lang="en-US" b="1" dirty="0" smtClean="0">
                <a:effectLst/>
              </a:rPr>
              <a:t>Care</a:t>
            </a:r>
            <a:endParaRPr lang="en-US" dirty="0" smtClean="0">
              <a:effectLst/>
            </a:endParaRPr>
          </a:p>
          <a:p>
            <a:r>
              <a:rPr lang="en-US" dirty="0" smtClean="0">
                <a:effectLst/>
              </a:rPr>
              <a:t>10. Older persons should benefit from family and community care and protection in accordance with each society's system of cultural values. </a:t>
            </a:r>
          </a:p>
          <a:p>
            <a:r>
              <a:rPr lang="en-US" dirty="0" smtClean="0">
                <a:effectLst/>
              </a:rPr>
              <a:t>11. Older persons should have access to health care to help them to maintain or regain the optimum level of physical, mental and emotional well-being and to prevent or delay the onset of illness. </a:t>
            </a:r>
          </a:p>
          <a:p>
            <a:r>
              <a:rPr lang="en-US" dirty="0" smtClean="0">
                <a:effectLst/>
              </a:rPr>
              <a:t>12. </a:t>
            </a:r>
            <a:r>
              <a:rPr lang="en-US" b="1" u="sng" dirty="0" smtClean="0">
                <a:solidFill>
                  <a:srgbClr val="C00000"/>
                </a:solidFill>
                <a:effectLst/>
              </a:rPr>
              <a:t>Older persons should have access to social and legal services to enhance their autonomy, protection and care. </a:t>
            </a:r>
          </a:p>
          <a:p>
            <a:r>
              <a:rPr lang="en-US" dirty="0" smtClean="0">
                <a:effectLst/>
              </a:rPr>
              <a:t>13. Older persons should be able to utilize appropriate levels of institutional care providing protection, rehabilitation and social and mental stimulation in a humane and secure environment. </a:t>
            </a:r>
          </a:p>
          <a:p>
            <a:r>
              <a:rPr lang="en-US" dirty="0" smtClean="0">
                <a:effectLst/>
              </a:rPr>
              <a:t>14. </a:t>
            </a:r>
            <a:r>
              <a:rPr lang="en-US" b="1" u="sng" dirty="0" smtClean="0">
                <a:solidFill>
                  <a:srgbClr val="C00000"/>
                </a:solidFill>
                <a:effectLst/>
              </a:rPr>
              <a:t>Older persons should be able to enjoy human rights and fundamental freedoms when residing in any shelter, care or treatment facility, including full respect for their dignity, beliefs, needs and privacy and for the right to make decisions about their care and the quality of their lives. </a:t>
            </a:r>
          </a:p>
          <a:p>
            <a:endParaRPr lang="en-GB" dirty="0"/>
          </a:p>
        </p:txBody>
      </p:sp>
    </p:spTree>
    <p:extLst>
      <p:ext uri="{BB962C8B-B14F-4D97-AF65-F5344CB8AC3E}">
        <p14:creationId xmlns:p14="http://schemas.microsoft.com/office/powerpoint/2010/main" val="104467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013576" cy="476672"/>
          </a:xfrm>
        </p:spPr>
        <p:txBody>
          <a:bodyPr>
            <a:noAutofit/>
          </a:bodyPr>
          <a:lstStyle/>
          <a:p>
            <a:r>
              <a:rPr lang="en-US" sz="2800" dirty="0" smtClean="0"/>
              <a:t>The Madrid Plan </a:t>
            </a:r>
            <a:r>
              <a:rPr lang="pl-PL" sz="2800" dirty="0" smtClean="0"/>
              <a:t>2002 </a:t>
            </a:r>
            <a:r>
              <a:rPr lang="en-US" sz="2800" dirty="0" smtClean="0"/>
              <a:t/>
            </a:r>
            <a:br>
              <a:rPr lang="en-US" sz="2800" dirty="0" smtClean="0"/>
            </a:br>
            <a:endParaRPr lang="en-GB" sz="2800" dirty="0"/>
          </a:p>
        </p:txBody>
      </p:sp>
      <p:sp>
        <p:nvSpPr>
          <p:cNvPr id="3" name="Symbol zastępczy zawartości 2"/>
          <p:cNvSpPr>
            <a:spLocks noGrp="1"/>
          </p:cNvSpPr>
          <p:nvPr>
            <p:ph idx="1"/>
          </p:nvPr>
        </p:nvSpPr>
        <p:spPr>
          <a:xfrm>
            <a:off x="539552" y="404664"/>
            <a:ext cx="8229600" cy="6264696"/>
          </a:xfrm>
        </p:spPr>
        <p:txBody>
          <a:bodyPr>
            <a:noAutofit/>
          </a:bodyPr>
          <a:lstStyle/>
          <a:p>
            <a:pPr marL="0" indent="0">
              <a:buNone/>
            </a:pPr>
            <a:r>
              <a:rPr lang="pl-PL" sz="1400" b="1" dirty="0" smtClean="0"/>
              <a:t>[..] </a:t>
            </a:r>
            <a:r>
              <a:rPr lang="en-US" sz="1400" b="1" dirty="0" smtClean="0">
                <a:solidFill>
                  <a:srgbClr val="C00000"/>
                </a:solidFill>
              </a:rPr>
              <a:t>Improve </a:t>
            </a:r>
            <a:r>
              <a:rPr lang="en-US" sz="1400" b="1" dirty="0">
                <a:solidFill>
                  <a:srgbClr val="C00000"/>
                </a:solidFill>
              </a:rPr>
              <a:t>the coordination of primary health care, long-term </a:t>
            </a:r>
            <a:r>
              <a:rPr lang="en-US" sz="1400" b="1" dirty="0" smtClean="0">
                <a:solidFill>
                  <a:srgbClr val="C00000"/>
                </a:solidFill>
              </a:rPr>
              <a:t>care</a:t>
            </a:r>
            <a:r>
              <a:rPr lang="pl-PL" sz="1400" b="1" dirty="0" smtClean="0">
                <a:solidFill>
                  <a:srgbClr val="C00000"/>
                </a:solidFill>
              </a:rPr>
              <a:t> </a:t>
            </a:r>
            <a:r>
              <a:rPr lang="en-US" sz="1400" b="1" dirty="0" smtClean="0">
                <a:solidFill>
                  <a:srgbClr val="C00000"/>
                </a:solidFill>
              </a:rPr>
              <a:t>and </a:t>
            </a:r>
            <a:r>
              <a:rPr lang="en-US" sz="1400" b="1" dirty="0">
                <a:solidFill>
                  <a:srgbClr val="C00000"/>
                </a:solidFill>
              </a:rPr>
              <a:t>social services and other community services</a:t>
            </a:r>
            <a:r>
              <a:rPr lang="en-US" sz="1400" b="1" dirty="0" smtClean="0">
                <a:solidFill>
                  <a:srgbClr val="C00000"/>
                </a:solidFill>
              </a:rPr>
              <a:t>;</a:t>
            </a:r>
            <a:r>
              <a:rPr lang="pl-PL" sz="1400" b="1" dirty="0" smtClean="0">
                <a:solidFill>
                  <a:srgbClr val="C00000"/>
                </a:solidFill>
              </a:rPr>
              <a:t> </a:t>
            </a:r>
            <a:r>
              <a:rPr lang="pl-PL" sz="1400" dirty="0" smtClean="0"/>
              <a:t>[..] </a:t>
            </a:r>
            <a:r>
              <a:rPr lang="en-US" sz="1400" dirty="0" smtClean="0"/>
              <a:t>Promote </a:t>
            </a:r>
            <a:r>
              <a:rPr lang="en-US" sz="1400" dirty="0"/>
              <a:t>the establishment and coordination of a full range of </a:t>
            </a:r>
            <a:r>
              <a:rPr lang="en-US" sz="1400" dirty="0" smtClean="0"/>
              <a:t>services</a:t>
            </a:r>
            <a:r>
              <a:rPr lang="pl-PL" sz="1400" dirty="0" smtClean="0"/>
              <a:t> </a:t>
            </a:r>
            <a:r>
              <a:rPr lang="en-US" sz="1400" dirty="0" smtClean="0"/>
              <a:t>in </a:t>
            </a:r>
            <a:r>
              <a:rPr lang="en-US" sz="1400" dirty="0"/>
              <a:t>the continuum of care, including </a:t>
            </a:r>
            <a:r>
              <a:rPr lang="pl-PL" sz="1400" dirty="0" smtClean="0"/>
              <a:t>p</a:t>
            </a:r>
            <a:r>
              <a:rPr lang="en-US" sz="1400" dirty="0" err="1" smtClean="0"/>
              <a:t>revention</a:t>
            </a:r>
            <a:r>
              <a:rPr lang="en-US" sz="1400" dirty="0" smtClean="0"/>
              <a:t> </a:t>
            </a:r>
            <a:r>
              <a:rPr lang="en-US" sz="1400" dirty="0"/>
              <a:t>and promotion, </a:t>
            </a:r>
            <a:r>
              <a:rPr lang="en-US" sz="1400" dirty="0" smtClean="0"/>
              <a:t>primary</a:t>
            </a:r>
            <a:r>
              <a:rPr lang="pl-PL" sz="1400" dirty="0" smtClean="0"/>
              <a:t>  </a:t>
            </a:r>
            <a:r>
              <a:rPr lang="en-US" sz="1400" dirty="0" smtClean="0"/>
              <a:t>care</a:t>
            </a:r>
            <a:r>
              <a:rPr lang="en-US" sz="1400" dirty="0"/>
              <a:t>, acute care, rehabilitation, long-term and palliative care,8 so that </a:t>
            </a:r>
            <a:r>
              <a:rPr lang="en-US" sz="1400" dirty="0" smtClean="0"/>
              <a:t>resources</a:t>
            </a:r>
            <a:r>
              <a:rPr lang="pl-PL" sz="1400" dirty="0" smtClean="0"/>
              <a:t> </a:t>
            </a:r>
            <a:r>
              <a:rPr lang="en-US" sz="1400" dirty="0" smtClean="0"/>
              <a:t>can </a:t>
            </a:r>
            <a:r>
              <a:rPr lang="en-US" sz="1400" dirty="0"/>
              <a:t>be deployed flexibly to meet the variable and changing health needs </a:t>
            </a:r>
            <a:r>
              <a:rPr lang="en-US" sz="1400" dirty="0" smtClean="0"/>
              <a:t>of</a:t>
            </a:r>
            <a:r>
              <a:rPr lang="pl-PL" sz="1400" dirty="0" smtClean="0"/>
              <a:t> </a:t>
            </a:r>
            <a:r>
              <a:rPr lang="en-GB" sz="1400" dirty="0" smtClean="0"/>
              <a:t>older persons;</a:t>
            </a:r>
            <a:r>
              <a:rPr lang="pl-PL" sz="1400" dirty="0" smtClean="0"/>
              <a:t> [..] </a:t>
            </a:r>
            <a:r>
              <a:rPr lang="en-US" sz="1400" dirty="0" smtClean="0"/>
              <a:t>Develop </a:t>
            </a:r>
            <a:r>
              <a:rPr lang="en-US" sz="1400" dirty="0"/>
              <a:t>specialized </a:t>
            </a:r>
            <a:r>
              <a:rPr lang="en-US" sz="1400" dirty="0" err="1"/>
              <a:t>gerontological</a:t>
            </a:r>
            <a:r>
              <a:rPr lang="en-US" sz="1400" dirty="0"/>
              <a:t> services and improve </a:t>
            </a:r>
            <a:r>
              <a:rPr lang="en-US" sz="1400" dirty="0" smtClean="0"/>
              <a:t>coordination</a:t>
            </a:r>
            <a:r>
              <a:rPr lang="pl-PL" sz="1400" dirty="0" smtClean="0"/>
              <a:t> </a:t>
            </a:r>
            <a:r>
              <a:rPr lang="en-US" sz="1400" dirty="0" smtClean="0"/>
              <a:t>of </a:t>
            </a:r>
            <a:r>
              <a:rPr lang="en-US" sz="1400" dirty="0"/>
              <a:t>their activities with primary health-care and social care services</a:t>
            </a:r>
            <a:r>
              <a:rPr lang="en-US" sz="1400" dirty="0" smtClean="0"/>
              <a:t>.</a:t>
            </a:r>
            <a:endParaRPr lang="pl-PL" sz="1400" b="1" dirty="0" smtClean="0"/>
          </a:p>
          <a:p>
            <a:pPr marL="0" indent="0">
              <a:buNone/>
            </a:pPr>
            <a:r>
              <a:rPr lang="en-US" sz="1400" b="1" dirty="0" smtClean="0"/>
              <a:t>Involvement </a:t>
            </a:r>
            <a:r>
              <a:rPr lang="en-US" sz="1400" b="1" dirty="0"/>
              <a:t>of older persons in the development </a:t>
            </a:r>
            <a:r>
              <a:rPr lang="en-US" sz="1400" b="1" dirty="0" smtClean="0"/>
              <a:t>and</a:t>
            </a:r>
            <a:r>
              <a:rPr lang="pl-PL" sz="1400" b="1" dirty="0" smtClean="0"/>
              <a:t> </a:t>
            </a:r>
            <a:r>
              <a:rPr lang="en-US" sz="1400" b="1" dirty="0" smtClean="0"/>
              <a:t>strengthening </a:t>
            </a:r>
            <a:r>
              <a:rPr lang="en-US" sz="1400" b="1" dirty="0"/>
              <a:t>of primary and long-term care services</a:t>
            </a:r>
            <a:r>
              <a:rPr lang="en-US" sz="1400" b="1" dirty="0" smtClean="0"/>
              <a:t>.</a:t>
            </a:r>
            <a:r>
              <a:rPr lang="pl-PL" sz="1400" b="1" dirty="0" smtClean="0"/>
              <a:t>  </a:t>
            </a:r>
            <a:r>
              <a:rPr lang="en-GB" sz="1400" b="1" dirty="0" smtClean="0"/>
              <a:t>Actions</a:t>
            </a:r>
            <a:endParaRPr lang="en-GB" sz="1400" b="1" dirty="0"/>
          </a:p>
          <a:p>
            <a:r>
              <a:rPr lang="en-US" sz="1400" dirty="0"/>
              <a:t>(a) </a:t>
            </a:r>
            <a:r>
              <a:rPr lang="en-US" sz="1400" b="1" dirty="0">
                <a:solidFill>
                  <a:srgbClr val="C00000"/>
                </a:solidFill>
              </a:rPr>
              <a:t>Include older persons in the planning,</a:t>
            </a:r>
            <a:r>
              <a:rPr lang="en-US" sz="1400" dirty="0"/>
              <a:t> implementation and </a:t>
            </a:r>
            <a:r>
              <a:rPr lang="en-US" sz="1400" dirty="0" smtClean="0"/>
              <a:t>evaluation</a:t>
            </a:r>
            <a:r>
              <a:rPr lang="pl-PL" sz="1400" dirty="0" smtClean="0"/>
              <a:t> </a:t>
            </a:r>
            <a:r>
              <a:rPr lang="en-US" sz="1400" dirty="0" smtClean="0"/>
              <a:t>of </a:t>
            </a:r>
            <a:r>
              <a:rPr lang="en-US" sz="1400" dirty="0"/>
              <a:t>social and health care and rehabilitation </a:t>
            </a:r>
            <a:r>
              <a:rPr lang="en-US" sz="1400" dirty="0" err="1"/>
              <a:t>programmes</a:t>
            </a:r>
            <a:r>
              <a:rPr lang="en-US" sz="1400" dirty="0"/>
              <a:t>;</a:t>
            </a:r>
          </a:p>
          <a:p>
            <a:r>
              <a:rPr lang="en-US" sz="1400" dirty="0"/>
              <a:t>(b) Encourage health and social care providers to </a:t>
            </a:r>
            <a:r>
              <a:rPr lang="en-US" sz="1400" b="1" dirty="0">
                <a:solidFill>
                  <a:srgbClr val="C00000"/>
                </a:solidFill>
              </a:rPr>
              <a:t>fully include </a:t>
            </a:r>
            <a:r>
              <a:rPr lang="en-US" sz="1400" b="1" dirty="0" smtClean="0">
                <a:solidFill>
                  <a:srgbClr val="C00000"/>
                </a:solidFill>
              </a:rPr>
              <a:t>older</a:t>
            </a:r>
            <a:r>
              <a:rPr lang="pl-PL" sz="1400" b="1" dirty="0" smtClean="0">
                <a:solidFill>
                  <a:srgbClr val="C00000"/>
                </a:solidFill>
              </a:rPr>
              <a:t> </a:t>
            </a:r>
            <a:r>
              <a:rPr lang="en-US" sz="1400" b="1" dirty="0" smtClean="0">
                <a:solidFill>
                  <a:srgbClr val="C00000"/>
                </a:solidFill>
              </a:rPr>
              <a:t>persons </a:t>
            </a:r>
            <a:r>
              <a:rPr lang="en-US" sz="1400" b="1" dirty="0">
                <a:solidFill>
                  <a:srgbClr val="C00000"/>
                </a:solidFill>
              </a:rPr>
              <a:t>in decision-making related to their own care</a:t>
            </a:r>
            <a:r>
              <a:rPr lang="en-US" sz="1400" dirty="0"/>
              <a:t>;</a:t>
            </a:r>
          </a:p>
          <a:p>
            <a:r>
              <a:rPr lang="en-US" sz="1400" dirty="0"/>
              <a:t>(c) </a:t>
            </a:r>
            <a:r>
              <a:rPr lang="en-US" sz="1400" b="1" dirty="0">
                <a:solidFill>
                  <a:srgbClr val="C00000"/>
                </a:solidFill>
              </a:rPr>
              <a:t>Promote self-care in older person</a:t>
            </a:r>
            <a:r>
              <a:rPr lang="en-US" sz="1400" dirty="0"/>
              <a:t>s and maximize their </a:t>
            </a:r>
            <a:r>
              <a:rPr lang="en-US" sz="1400" dirty="0" smtClean="0"/>
              <a:t>strengths</a:t>
            </a:r>
            <a:r>
              <a:rPr lang="pl-PL" sz="1400" dirty="0" smtClean="0"/>
              <a:t> </a:t>
            </a:r>
            <a:r>
              <a:rPr lang="en-US" sz="1400" dirty="0" smtClean="0"/>
              <a:t>and </a:t>
            </a:r>
            <a:r>
              <a:rPr lang="en-US" sz="1400" dirty="0"/>
              <a:t>abilities within health and social services;</a:t>
            </a:r>
          </a:p>
          <a:p>
            <a:r>
              <a:rPr lang="en-US" sz="1400" dirty="0"/>
              <a:t>(d) Integrate the needs and perceptions of older persons in the </a:t>
            </a:r>
            <a:r>
              <a:rPr lang="en-US" sz="1400" dirty="0" smtClean="0"/>
              <a:t>shaping</a:t>
            </a:r>
            <a:r>
              <a:rPr lang="pl-PL" sz="1400" dirty="0" smtClean="0"/>
              <a:t> </a:t>
            </a:r>
            <a:r>
              <a:rPr lang="en-GB" sz="1400" dirty="0" smtClean="0"/>
              <a:t>of </a:t>
            </a:r>
            <a:r>
              <a:rPr lang="en-GB" sz="1400" dirty="0"/>
              <a:t>health policy</a:t>
            </a:r>
            <a:r>
              <a:rPr lang="en-GB" sz="1400" dirty="0" smtClean="0"/>
              <a:t>.</a:t>
            </a:r>
            <a:endParaRPr lang="pl-PL" sz="1400" dirty="0" smtClean="0"/>
          </a:p>
          <a:p>
            <a:pPr marL="0" indent="0">
              <a:buNone/>
            </a:pPr>
            <a:r>
              <a:rPr lang="pl-PL" sz="1400" dirty="0" smtClean="0"/>
              <a:t>[..]</a:t>
            </a:r>
            <a:r>
              <a:rPr lang="en-US" sz="1400" dirty="0" smtClean="0"/>
              <a:t> </a:t>
            </a:r>
            <a:r>
              <a:rPr lang="en-US" sz="1400" dirty="0"/>
              <a:t>Provide mental health services to older persons residing in </a:t>
            </a:r>
            <a:r>
              <a:rPr lang="en-US" sz="1400" dirty="0" err="1" smtClean="0"/>
              <a:t>longterm</a:t>
            </a:r>
            <a:r>
              <a:rPr lang="pl-PL" sz="1400" dirty="0" smtClean="0"/>
              <a:t> </a:t>
            </a:r>
            <a:r>
              <a:rPr lang="en-GB" sz="1400" dirty="0" smtClean="0"/>
              <a:t>care </a:t>
            </a:r>
            <a:r>
              <a:rPr lang="en-GB" sz="1400" dirty="0"/>
              <a:t>facilities;</a:t>
            </a:r>
            <a:endParaRPr lang="pl-PL" sz="1400" dirty="0" smtClean="0"/>
          </a:p>
          <a:p>
            <a:pPr marL="0" indent="0">
              <a:buNone/>
            </a:pPr>
            <a:r>
              <a:rPr lang="pl-PL" sz="1400" dirty="0" smtClean="0"/>
              <a:t>[..] </a:t>
            </a:r>
            <a:r>
              <a:rPr lang="en-US" sz="1400" dirty="0" smtClean="0"/>
              <a:t>Link </a:t>
            </a:r>
            <a:r>
              <a:rPr lang="en-US" sz="1400" b="1" dirty="0">
                <a:solidFill>
                  <a:srgbClr val="C00000"/>
                </a:solidFill>
              </a:rPr>
              <a:t>affordable</a:t>
            </a:r>
            <a:r>
              <a:rPr lang="en-US" sz="1400" dirty="0"/>
              <a:t> housing with social support services to ensure </a:t>
            </a:r>
            <a:r>
              <a:rPr lang="en-US" sz="1400" dirty="0" smtClean="0"/>
              <a:t>the</a:t>
            </a:r>
            <a:r>
              <a:rPr lang="pl-PL" sz="1400" dirty="0" smtClean="0"/>
              <a:t> </a:t>
            </a:r>
            <a:r>
              <a:rPr lang="en-US" sz="1400" dirty="0" smtClean="0"/>
              <a:t>integration </a:t>
            </a:r>
            <a:r>
              <a:rPr lang="en-US" sz="1400" dirty="0"/>
              <a:t>of living arrangements, long-term care and opportunities for </a:t>
            </a:r>
            <a:r>
              <a:rPr lang="en-US" sz="1400" dirty="0" smtClean="0"/>
              <a:t>social</a:t>
            </a:r>
            <a:r>
              <a:rPr lang="pl-PL" sz="1400" dirty="0" smtClean="0"/>
              <a:t>  </a:t>
            </a:r>
            <a:r>
              <a:rPr lang="en-GB" sz="1400" dirty="0" smtClean="0"/>
              <a:t>interaction;</a:t>
            </a:r>
            <a:endParaRPr lang="pl-PL" sz="1400" dirty="0" smtClean="0"/>
          </a:p>
          <a:p>
            <a:pPr marL="0" indent="0">
              <a:buNone/>
            </a:pPr>
            <a:endParaRPr lang="pl-PL" sz="1400" dirty="0"/>
          </a:p>
          <a:p>
            <a:pPr marL="0" indent="0">
              <a:buNone/>
            </a:pPr>
            <a:r>
              <a:rPr lang="en-US" sz="1400" dirty="0"/>
              <a:t>Increase quality of care and access to community-based </a:t>
            </a:r>
            <a:r>
              <a:rPr lang="en-US" sz="1400" dirty="0" smtClean="0"/>
              <a:t>long-term</a:t>
            </a:r>
            <a:r>
              <a:rPr lang="pl-PL" sz="1400" dirty="0" smtClean="0"/>
              <a:t> </a:t>
            </a:r>
            <a:r>
              <a:rPr lang="en-US" sz="1400" dirty="0" smtClean="0"/>
              <a:t>care </a:t>
            </a:r>
            <a:r>
              <a:rPr lang="en-US" sz="1400" dirty="0"/>
              <a:t>for older persons living alone in order to extend their </a:t>
            </a:r>
            <a:r>
              <a:rPr lang="en-US" sz="1400" b="1" dirty="0">
                <a:solidFill>
                  <a:srgbClr val="C00000"/>
                </a:solidFill>
              </a:rPr>
              <a:t>capacity for </a:t>
            </a:r>
            <a:r>
              <a:rPr lang="en-US" sz="1400" b="1" dirty="0" smtClean="0">
                <a:solidFill>
                  <a:srgbClr val="C00000"/>
                </a:solidFill>
              </a:rPr>
              <a:t>independent</a:t>
            </a:r>
            <a:r>
              <a:rPr lang="pl-PL" sz="1400" b="1" dirty="0" smtClean="0">
                <a:solidFill>
                  <a:srgbClr val="C00000"/>
                </a:solidFill>
              </a:rPr>
              <a:t> </a:t>
            </a:r>
            <a:r>
              <a:rPr lang="en-US" sz="1400" b="1" dirty="0" smtClean="0">
                <a:solidFill>
                  <a:srgbClr val="C00000"/>
                </a:solidFill>
              </a:rPr>
              <a:t>livin</a:t>
            </a:r>
            <a:r>
              <a:rPr lang="en-US" sz="1400" dirty="0" smtClean="0"/>
              <a:t>g </a:t>
            </a:r>
            <a:r>
              <a:rPr lang="en-US" sz="1400" dirty="0"/>
              <a:t>as a possible alternative to hospitalization and nursing </a:t>
            </a:r>
            <a:r>
              <a:rPr lang="en-US" sz="1400" dirty="0" smtClean="0"/>
              <a:t>home</a:t>
            </a:r>
            <a:r>
              <a:rPr lang="pl-PL" sz="1400" dirty="0" smtClean="0"/>
              <a:t> </a:t>
            </a:r>
            <a:r>
              <a:rPr lang="en-GB" sz="1400" dirty="0" smtClean="0"/>
              <a:t>placement;</a:t>
            </a:r>
            <a:r>
              <a:rPr lang="pl-PL" sz="1400" dirty="0" smtClean="0"/>
              <a:t> </a:t>
            </a:r>
          </a:p>
          <a:p>
            <a:pPr marL="0" indent="0">
              <a:buNone/>
            </a:pPr>
            <a:r>
              <a:rPr lang="en-US" sz="1400" dirty="0" smtClean="0"/>
              <a:t>Support </a:t>
            </a:r>
            <a:r>
              <a:rPr lang="en-US" sz="1400" dirty="0"/>
              <a:t>caregivers through training, information, psychological</a:t>
            </a:r>
            <a:r>
              <a:rPr lang="en-US" sz="1400" dirty="0" smtClean="0"/>
              <a:t>,</a:t>
            </a:r>
            <a:r>
              <a:rPr lang="pl-PL" sz="1400" dirty="0" smtClean="0"/>
              <a:t> </a:t>
            </a:r>
            <a:r>
              <a:rPr lang="en-US" sz="1400" dirty="0" smtClean="0"/>
              <a:t>economic</a:t>
            </a:r>
            <a:r>
              <a:rPr lang="en-US" sz="1400" dirty="0"/>
              <a:t>, social and legislative </a:t>
            </a:r>
            <a:r>
              <a:rPr lang="en-US" sz="1400" dirty="0" smtClean="0"/>
              <a:t>mechanisms;</a:t>
            </a:r>
            <a:endParaRPr lang="pl-PL" sz="1400" dirty="0"/>
          </a:p>
          <a:p>
            <a:pPr marL="0" indent="0">
              <a:buNone/>
            </a:pPr>
            <a:r>
              <a:rPr lang="en-US" sz="1400" dirty="0" smtClean="0"/>
              <a:t>Develop </a:t>
            </a:r>
            <a:r>
              <a:rPr lang="en-US" sz="1400" b="1" dirty="0">
                <a:solidFill>
                  <a:srgbClr val="C00000"/>
                </a:solidFill>
              </a:rPr>
              <a:t>social support systems</a:t>
            </a:r>
            <a:r>
              <a:rPr lang="en-US" sz="1400" dirty="0"/>
              <a:t>, both formal and informal, with </a:t>
            </a:r>
            <a:r>
              <a:rPr lang="en-US" sz="1400" dirty="0" smtClean="0"/>
              <a:t>a</a:t>
            </a:r>
            <a:r>
              <a:rPr lang="pl-PL" sz="1400" dirty="0" smtClean="0"/>
              <a:t> </a:t>
            </a:r>
            <a:r>
              <a:rPr lang="en-US" sz="1400" dirty="0" smtClean="0"/>
              <a:t>view </a:t>
            </a:r>
            <a:r>
              <a:rPr lang="en-US" sz="1400" dirty="0"/>
              <a:t>to </a:t>
            </a:r>
            <a:r>
              <a:rPr lang="en-US" sz="1400" b="1" dirty="0">
                <a:solidFill>
                  <a:srgbClr val="C00000"/>
                </a:solidFill>
              </a:rPr>
              <a:t>enhancing the ability of families </a:t>
            </a:r>
            <a:r>
              <a:rPr lang="en-US" sz="1400" dirty="0"/>
              <a:t>to take care of older persons </a:t>
            </a:r>
            <a:r>
              <a:rPr lang="en-US" sz="1400" dirty="0" smtClean="0"/>
              <a:t>within</a:t>
            </a:r>
            <a:r>
              <a:rPr lang="pl-PL" sz="1400" dirty="0" smtClean="0"/>
              <a:t> </a:t>
            </a:r>
            <a:r>
              <a:rPr lang="en-US" sz="1400" dirty="0" smtClean="0"/>
              <a:t>the </a:t>
            </a:r>
            <a:r>
              <a:rPr lang="en-US" sz="1400" dirty="0"/>
              <a:t>family, including in particular the provision of long-term support and </a:t>
            </a:r>
            <a:r>
              <a:rPr lang="en-US" sz="1400" dirty="0" smtClean="0"/>
              <a:t>services</a:t>
            </a:r>
            <a:r>
              <a:rPr lang="pl-PL" sz="1400" dirty="0" smtClean="0"/>
              <a:t> </a:t>
            </a:r>
            <a:r>
              <a:rPr lang="en-US" sz="1400" dirty="0" smtClean="0"/>
              <a:t>for </a:t>
            </a:r>
            <a:r>
              <a:rPr lang="en-US" sz="1400" dirty="0"/>
              <a:t>the growing number of frail older persons</a:t>
            </a:r>
            <a:r>
              <a:rPr lang="en-US" sz="1400" dirty="0" smtClean="0"/>
              <a:t>;</a:t>
            </a:r>
            <a:endParaRPr lang="pl-PL" sz="1400" dirty="0"/>
          </a:p>
        </p:txBody>
      </p:sp>
    </p:spTree>
    <p:extLst>
      <p:ext uri="{BB962C8B-B14F-4D97-AF65-F5344CB8AC3E}">
        <p14:creationId xmlns:p14="http://schemas.microsoft.com/office/powerpoint/2010/main" val="47901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CM Rec. 2014(2)</a:t>
            </a:r>
            <a:endParaRPr lang="en-GB" dirty="0"/>
          </a:p>
        </p:txBody>
      </p:sp>
      <p:sp>
        <p:nvSpPr>
          <p:cNvPr id="3" name="Symbol zastępczy zawartości 2"/>
          <p:cNvSpPr>
            <a:spLocks noGrp="1"/>
          </p:cNvSpPr>
          <p:nvPr>
            <p:ph idx="1"/>
          </p:nvPr>
        </p:nvSpPr>
        <p:spPr/>
        <p:txBody>
          <a:bodyPr>
            <a:normAutofit fontScale="47500" lnSpcReduction="20000"/>
          </a:bodyPr>
          <a:lstStyle/>
          <a:p>
            <a:r>
              <a:rPr lang="en-GB" b="1" dirty="0"/>
              <a:t>VI. Care </a:t>
            </a:r>
            <a:endParaRPr lang="en-GB" dirty="0"/>
          </a:p>
          <a:p>
            <a:r>
              <a:rPr lang="en-GB" b="1" i="1" dirty="0"/>
              <a:t>A. General Principles </a:t>
            </a:r>
            <a:endParaRPr lang="en-GB" dirty="0"/>
          </a:p>
          <a:p>
            <a:r>
              <a:rPr lang="en-US" dirty="0"/>
              <a:t>29. Member States should take appropriate measures, including preventive measures, to promote, maintain and improve the health and well-being of older persons. They should also ensure that appropriate </a:t>
            </a:r>
            <a:r>
              <a:rPr lang="en-US" b="1" dirty="0">
                <a:solidFill>
                  <a:srgbClr val="C00000"/>
                </a:solidFill>
              </a:rPr>
              <a:t>health care and long-term quality care is available and accessible</a:t>
            </a:r>
            <a:r>
              <a:rPr lang="en-US" dirty="0"/>
              <a:t>. </a:t>
            </a:r>
          </a:p>
          <a:p>
            <a:r>
              <a:rPr lang="en-US" dirty="0"/>
              <a:t>30. Services should </a:t>
            </a:r>
            <a:r>
              <a:rPr lang="en-US" b="1" dirty="0">
                <a:solidFill>
                  <a:srgbClr val="C00000"/>
                </a:solidFill>
              </a:rPr>
              <a:t>be available within the community to enable older persons to stay as long as possible in their own homes. </a:t>
            </a:r>
          </a:p>
          <a:p>
            <a:r>
              <a:rPr lang="en-US" dirty="0"/>
              <a:t>31. In order to better assess and fulfil the needs of older persons, member States should promote a </a:t>
            </a:r>
            <a:r>
              <a:rPr lang="en-US" b="1" dirty="0">
                <a:solidFill>
                  <a:srgbClr val="C00000"/>
                </a:solidFill>
              </a:rPr>
              <a:t>multi-dimensional approach to health and social care for them and encourage co-operation amongst the competent services.</a:t>
            </a:r>
            <a:r>
              <a:rPr lang="en-US" dirty="0"/>
              <a:t> </a:t>
            </a:r>
          </a:p>
          <a:p>
            <a:r>
              <a:rPr lang="en-US" dirty="0"/>
              <a:t>32. Care providers should treat any sensitive personal data of older persons confidentially and carefully in accordance with their right to privacy. </a:t>
            </a:r>
          </a:p>
          <a:p>
            <a:r>
              <a:rPr lang="en-US" dirty="0"/>
              <a:t>33. </a:t>
            </a:r>
            <a:r>
              <a:rPr lang="en-US" b="1" dirty="0">
                <a:solidFill>
                  <a:srgbClr val="C00000"/>
                </a:solidFill>
              </a:rPr>
              <a:t>Care should be affordable for older persons </a:t>
            </a:r>
            <a:r>
              <a:rPr lang="en-US" dirty="0"/>
              <a:t>and </a:t>
            </a:r>
            <a:r>
              <a:rPr lang="en-US" dirty="0" err="1"/>
              <a:t>programmes</a:t>
            </a:r>
            <a:r>
              <a:rPr lang="en-US" dirty="0"/>
              <a:t> should be in place to assist older persons, if necessary, with covering the costs. </a:t>
            </a:r>
          </a:p>
          <a:p>
            <a:r>
              <a:rPr lang="en-US" dirty="0"/>
              <a:t>34. </a:t>
            </a:r>
            <a:r>
              <a:rPr lang="en-US" b="1" dirty="0">
                <a:solidFill>
                  <a:srgbClr val="C00000"/>
                </a:solidFill>
              </a:rPr>
              <a:t>Care givers should receive sufficient training and suppor</a:t>
            </a:r>
            <a:r>
              <a:rPr lang="en-US" dirty="0"/>
              <a:t>t to adequately ensure the quality of the services provided. Where older persons are being cared for at home by </a:t>
            </a:r>
            <a:r>
              <a:rPr lang="en-US" b="1" dirty="0">
                <a:solidFill>
                  <a:srgbClr val="C00000"/>
                </a:solidFill>
              </a:rPr>
              <a:t>informal </a:t>
            </a:r>
            <a:r>
              <a:rPr lang="en-US" b="1" dirty="0" err="1">
                <a:solidFill>
                  <a:srgbClr val="C00000"/>
                </a:solidFill>
              </a:rPr>
              <a:t>carers</a:t>
            </a:r>
            <a:r>
              <a:rPr lang="en-US" b="1" dirty="0">
                <a:solidFill>
                  <a:srgbClr val="C00000"/>
                </a:solidFill>
              </a:rPr>
              <a:t>, </a:t>
            </a:r>
            <a:r>
              <a:rPr lang="en-US" dirty="0"/>
              <a:t>the latter should likewise receive sufficient training and support to ensure that they are able to deliver the care needed. </a:t>
            </a:r>
          </a:p>
          <a:p>
            <a:r>
              <a:rPr lang="en-US" dirty="0"/>
              <a:t>35. Member States should operate a system through which </a:t>
            </a:r>
            <a:r>
              <a:rPr lang="en-US" b="1" dirty="0">
                <a:solidFill>
                  <a:srgbClr val="C00000"/>
                </a:solidFill>
              </a:rPr>
              <a:t>care delivery is regulated and assessed</a:t>
            </a:r>
            <a:endParaRPr lang="en-GB" b="1" dirty="0">
              <a:solidFill>
                <a:srgbClr val="C00000"/>
              </a:solidFill>
            </a:endParaRPr>
          </a:p>
        </p:txBody>
      </p:sp>
    </p:spTree>
    <p:extLst>
      <p:ext uri="{BB962C8B-B14F-4D97-AF65-F5344CB8AC3E}">
        <p14:creationId xmlns:p14="http://schemas.microsoft.com/office/powerpoint/2010/main" val="202257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r>
              <a:rPr lang="pl-PL" sz="1600" dirty="0" smtClean="0"/>
              <a:t>COE PACE Res. </a:t>
            </a:r>
            <a:r>
              <a:rPr lang="en-GB" sz="1600" b="1" dirty="0" smtClean="0"/>
              <a:t>2168 (2017)</a:t>
            </a:r>
            <a:r>
              <a:rPr lang="pl-PL" sz="1600" dirty="0" smtClean="0"/>
              <a:t>  </a:t>
            </a:r>
            <a:r>
              <a:rPr lang="en-US" sz="1600" b="1" dirty="0"/>
              <a:t>Human rights of older persons and their </a:t>
            </a:r>
            <a:r>
              <a:rPr lang="en-US" sz="1600" b="1" u="sng" dirty="0">
                <a:solidFill>
                  <a:srgbClr val="C00000"/>
                </a:solidFill>
                <a:effectLst>
                  <a:outerShdw blurRad="38100" dist="38100" dir="2700000" algn="tl">
                    <a:srgbClr val="000000">
                      <a:alpha val="43137"/>
                    </a:srgbClr>
                  </a:outerShdw>
                </a:effectLst>
              </a:rPr>
              <a:t>comprehensive </a:t>
            </a:r>
            <a:r>
              <a:rPr lang="en-US" sz="1600" b="1" u="sng" dirty="0" smtClean="0">
                <a:solidFill>
                  <a:srgbClr val="C00000"/>
                </a:solidFill>
                <a:effectLst>
                  <a:outerShdw blurRad="38100" dist="38100" dir="2700000" algn="tl">
                    <a:srgbClr val="000000">
                      <a:alpha val="43137"/>
                    </a:srgbClr>
                  </a:outerShdw>
                </a:effectLst>
              </a:rPr>
              <a:t>care</a:t>
            </a:r>
            <a:r>
              <a:rPr lang="pl-PL" sz="1600" b="1" u="sng" dirty="0" smtClean="0">
                <a:solidFill>
                  <a:srgbClr val="C00000"/>
                </a:solidFill>
                <a:effectLst>
                  <a:outerShdw blurRad="38100" dist="38100" dir="2700000" algn="tl">
                    <a:srgbClr val="000000">
                      <a:alpha val="43137"/>
                    </a:srgbClr>
                  </a:outerShdw>
                </a:effectLst>
              </a:rPr>
              <a:t> </a:t>
            </a:r>
            <a:endParaRPr lang="en-GB" sz="1600" b="1" u="sng" dirty="0">
              <a:solidFill>
                <a:srgbClr val="C0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539552" y="1196752"/>
            <a:ext cx="8147248" cy="4929411"/>
          </a:xfrm>
        </p:spPr>
        <p:txBody>
          <a:bodyPr>
            <a:normAutofit fontScale="40000" lnSpcReduction="20000"/>
          </a:bodyPr>
          <a:lstStyle/>
          <a:p>
            <a:pPr marL="0" indent="0">
              <a:buNone/>
            </a:pPr>
            <a:r>
              <a:rPr lang="en-US" dirty="0" smtClean="0"/>
              <a:t>Assembly </a:t>
            </a:r>
            <a:r>
              <a:rPr lang="en-US" dirty="0"/>
              <a:t>calls on the Council of Europe member States to take the </a:t>
            </a:r>
            <a:r>
              <a:rPr lang="en-US" dirty="0" smtClean="0"/>
              <a:t>following</a:t>
            </a:r>
            <a:r>
              <a:rPr lang="pl-PL" dirty="0" smtClean="0"/>
              <a:t> </a:t>
            </a:r>
            <a:r>
              <a:rPr lang="en-US" dirty="0" smtClean="0"/>
              <a:t>measures </a:t>
            </a:r>
            <a:r>
              <a:rPr lang="en-US" dirty="0"/>
              <a:t>with a view to combating ageism, improving care for older persons and preventing their </a:t>
            </a:r>
            <a:r>
              <a:rPr lang="en-US" dirty="0" smtClean="0"/>
              <a:t>social</a:t>
            </a:r>
            <a:r>
              <a:rPr lang="pl-PL" dirty="0" smtClean="0"/>
              <a:t> </a:t>
            </a:r>
            <a:r>
              <a:rPr lang="en-GB" dirty="0" smtClean="0"/>
              <a:t>exclusion</a:t>
            </a:r>
            <a:r>
              <a:rPr lang="en-GB" dirty="0"/>
              <a:t>:</a:t>
            </a:r>
          </a:p>
          <a:p>
            <a:r>
              <a:rPr lang="en-US" dirty="0"/>
              <a:t>5.1. ensure a </a:t>
            </a:r>
            <a:r>
              <a:rPr lang="en-US" b="1" dirty="0">
                <a:solidFill>
                  <a:srgbClr val="FF0000"/>
                </a:solidFill>
              </a:rPr>
              <a:t>minimum living income and appropriate housing </a:t>
            </a:r>
            <a:r>
              <a:rPr lang="en-US" dirty="0"/>
              <a:t>for older persons with a view </a:t>
            </a:r>
            <a:r>
              <a:rPr lang="en-US" dirty="0" smtClean="0"/>
              <a:t>to</a:t>
            </a:r>
            <a:r>
              <a:rPr lang="pl-PL" dirty="0" smtClean="0"/>
              <a:t> </a:t>
            </a:r>
            <a:r>
              <a:rPr lang="en-US" dirty="0" smtClean="0"/>
              <a:t>enabling </a:t>
            </a:r>
            <a:r>
              <a:rPr lang="en-US" dirty="0"/>
              <a:t>them to live in dignity;</a:t>
            </a:r>
          </a:p>
          <a:p>
            <a:r>
              <a:rPr lang="en-US" dirty="0"/>
              <a:t>5.2</a:t>
            </a:r>
            <a:r>
              <a:rPr lang="en-US" b="1" dirty="0"/>
              <a:t>. </a:t>
            </a:r>
            <a:r>
              <a:rPr lang="en-US" b="1" dirty="0">
                <a:solidFill>
                  <a:srgbClr val="FF0000"/>
                </a:solidFill>
              </a:rPr>
              <a:t>prohibit, in law, age discrimination </a:t>
            </a:r>
            <a:r>
              <a:rPr lang="en-US" dirty="0"/>
              <a:t>in the provision of goods and services;</a:t>
            </a:r>
          </a:p>
          <a:p>
            <a:r>
              <a:rPr lang="en-US" dirty="0"/>
              <a:t>5.3. provide support for continued employment and training for those who want it;</a:t>
            </a:r>
          </a:p>
          <a:p>
            <a:r>
              <a:rPr lang="en-US" dirty="0"/>
              <a:t>5.4. promote a positive attitude to ageing through awareness-raising campaigns targeting the media</a:t>
            </a:r>
            <a:r>
              <a:rPr lang="en-US" dirty="0" smtClean="0"/>
              <a:t>,</a:t>
            </a:r>
            <a:r>
              <a:rPr lang="pl-PL" dirty="0" smtClean="0"/>
              <a:t> </a:t>
            </a:r>
            <a:r>
              <a:rPr lang="en-US" dirty="0" smtClean="0"/>
              <a:t>service </a:t>
            </a:r>
            <a:r>
              <a:rPr lang="en-US" dirty="0"/>
              <a:t>providers and the general public;</a:t>
            </a:r>
          </a:p>
          <a:p>
            <a:r>
              <a:rPr lang="en-US" dirty="0"/>
              <a:t>5.5. ensure the </a:t>
            </a:r>
            <a:r>
              <a:rPr lang="en-US" b="1" dirty="0">
                <a:solidFill>
                  <a:srgbClr val="FF0000"/>
                </a:solidFill>
              </a:rPr>
              <a:t>availability, accessibility and affordability of health care and long-term care for </a:t>
            </a:r>
            <a:r>
              <a:rPr lang="en-US" b="1" dirty="0" smtClean="0">
                <a:solidFill>
                  <a:srgbClr val="FF0000"/>
                </a:solidFill>
              </a:rPr>
              <a:t>older</a:t>
            </a:r>
            <a:r>
              <a:rPr lang="pl-PL" b="1" dirty="0" smtClean="0">
                <a:solidFill>
                  <a:srgbClr val="FF0000"/>
                </a:solidFill>
              </a:rPr>
              <a:t> </a:t>
            </a:r>
            <a:r>
              <a:rPr lang="en-GB" b="1" dirty="0" smtClean="0">
                <a:solidFill>
                  <a:srgbClr val="FF0000"/>
                </a:solidFill>
              </a:rPr>
              <a:t>persons</a:t>
            </a:r>
            <a:r>
              <a:rPr lang="en-GB" b="1" dirty="0">
                <a:solidFill>
                  <a:srgbClr val="FF0000"/>
                </a:solidFill>
              </a:rPr>
              <a:t>;</a:t>
            </a:r>
          </a:p>
          <a:p>
            <a:r>
              <a:rPr lang="en-US" b="1" dirty="0">
                <a:solidFill>
                  <a:srgbClr val="FF0000"/>
                </a:solidFill>
              </a:rPr>
              <a:t>5.6. integrate health- and social-care services for older persons</a:t>
            </a:r>
            <a:r>
              <a:rPr lang="en-US" dirty="0" smtClean="0"/>
              <a:t>;</a:t>
            </a:r>
            <a:r>
              <a:rPr lang="pl-PL" dirty="0" smtClean="0"/>
              <a:t> </a:t>
            </a:r>
            <a:endParaRPr lang="en-US" dirty="0"/>
          </a:p>
          <a:p>
            <a:r>
              <a:rPr lang="en-US" dirty="0"/>
              <a:t>5.7. ensure adequate </a:t>
            </a:r>
            <a:r>
              <a:rPr lang="en-US" b="1" dirty="0">
                <a:solidFill>
                  <a:srgbClr val="FF0000"/>
                </a:solidFill>
              </a:rPr>
              <a:t>training of health-care professionals </a:t>
            </a:r>
            <a:r>
              <a:rPr lang="en-US" dirty="0"/>
              <a:t>in geriatrics and establish geriatric </a:t>
            </a:r>
            <a:r>
              <a:rPr lang="en-US" dirty="0" err="1" smtClean="0"/>
              <a:t>centres</a:t>
            </a:r>
            <a:r>
              <a:rPr lang="pl-PL" dirty="0" smtClean="0"/>
              <a:t> </a:t>
            </a:r>
            <a:r>
              <a:rPr lang="en-US" dirty="0" smtClean="0"/>
              <a:t>throughout </a:t>
            </a:r>
            <a:r>
              <a:rPr lang="en-US" dirty="0"/>
              <a:t>the territory where possible</a:t>
            </a:r>
            <a:r>
              <a:rPr lang="en-US" dirty="0" smtClean="0"/>
              <a:t>;</a:t>
            </a:r>
            <a:endParaRPr lang="pl-PL" dirty="0" smtClean="0"/>
          </a:p>
          <a:p>
            <a:r>
              <a:rPr lang="en-US" dirty="0"/>
              <a:t>5.8. </a:t>
            </a:r>
            <a:r>
              <a:rPr lang="en-US" b="1" u="sng" dirty="0">
                <a:solidFill>
                  <a:srgbClr val="FF0000"/>
                </a:solidFill>
                <a:effectLst>
                  <a:outerShdw blurRad="38100" dist="38100" dir="2700000" algn="tl">
                    <a:srgbClr val="000000">
                      <a:alpha val="43137"/>
                    </a:srgbClr>
                  </a:outerShdw>
                </a:effectLst>
              </a:rPr>
              <a:t>foster a person-</a:t>
            </a:r>
            <a:r>
              <a:rPr lang="en-US" b="1" u="sng" dirty="0" err="1">
                <a:solidFill>
                  <a:srgbClr val="FF0000"/>
                </a:solidFill>
                <a:effectLst>
                  <a:outerShdw blurRad="38100" dist="38100" dir="2700000" algn="tl">
                    <a:srgbClr val="000000">
                      <a:alpha val="43137"/>
                    </a:srgbClr>
                  </a:outerShdw>
                </a:effectLst>
              </a:rPr>
              <a:t>centred</a:t>
            </a:r>
            <a:r>
              <a:rPr lang="en-US" b="1" u="sng" dirty="0">
                <a:solidFill>
                  <a:srgbClr val="FF0000"/>
                </a:solidFill>
                <a:effectLst>
                  <a:outerShdw blurRad="38100" dist="38100" dir="2700000" algn="tl">
                    <a:srgbClr val="000000">
                      <a:alpha val="43137"/>
                    </a:srgbClr>
                  </a:outerShdw>
                </a:effectLst>
              </a:rPr>
              <a:t> approach in the provision of care, by </a:t>
            </a:r>
            <a:r>
              <a:rPr lang="en-US" b="1" u="sng" dirty="0" err="1">
                <a:solidFill>
                  <a:srgbClr val="FF0000"/>
                </a:solidFill>
                <a:effectLst>
                  <a:outerShdw blurRad="38100" dist="38100" dir="2700000" algn="tl">
                    <a:srgbClr val="000000">
                      <a:alpha val="43137"/>
                    </a:srgbClr>
                  </a:outerShdw>
                </a:effectLst>
              </a:rPr>
              <a:t>organising</a:t>
            </a:r>
            <a:r>
              <a:rPr lang="en-US" b="1" u="sng" dirty="0">
                <a:solidFill>
                  <a:srgbClr val="FF0000"/>
                </a:solidFill>
                <a:effectLst>
                  <a:outerShdw blurRad="38100" dist="38100" dir="2700000" algn="tl">
                    <a:srgbClr val="000000">
                      <a:alpha val="43137"/>
                    </a:srgbClr>
                  </a:outerShdw>
                </a:effectLst>
              </a:rPr>
              <a:t> it around the needs </a:t>
            </a:r>
            <a:r>
              <a:rPr lang="en-US" b="1" u="sng" dirty="0" smtClean="0">
                <a:solidFill>
                  <a:srgbClr val="FF0000"/>
                </a:solidFill>
                <a:effectLst>
                  <a:outerShdw blurRad="38100" dist="38100" dir="2700000" algn="tl">
                    <a:srgbClr val="000000">
                      <a:alpha val="43137"/>
                    </a:srgbClr>
                  </a:outerShdw>
                </a:effectLst>
              </a:rPr>
              <a:t>and</a:t>
            </a:r>
            <a:r>
              <a:rPr lang="pl-PL" b="1" u="sng" dirty="0" smtClean="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preferences </a:t>
            </a:r>
            <a:r>
              <a:rPr lang="en-US" b="1" u="sng" dirty="0">
                <a:solidFill>
                  <a:srgbClr val="FF0000"/>
                </a:solidFill>
                <a:effectLst>
                  <a:outerShdw blurRad="38100" dist="38100" dir="2700000" algn="tl">
                    <a:srgbClr val="000000">
                      <a:alpha val="43137"/>
                    </a:srgbClr>
                  </a:outerShdw>
                </a:effectLst>
              </a:rPr>
              <a:t>of older persons, and involving them in its planning;</a:t>
            </a:r>
          </a:p>
          <a:p>
            <a:r>
              <a:rPr lang="en-US" dirty="0"/>
              <a:t>5.9. </a:t>
            </a:r>
            <a:r>
              <a:rPr lang="en-US" b="1" dirty="0">
                <a:solidFill>
                  <a:srgbClr val="FF0000"/>
                </a:solidFill>
              </a:rPr>
              <a:t>adopt a charter of rights for older persons in care settings</a:t>
            </a:r>
            <a:r>
              <a:rPr lang="en-US" dirty="0"/>
              <a:t>, to be used, </a:t>
            </a:r>
            <a:r>
              <a:rPr lang="en-US" i="1" dirty="0"/>
              <a:t>inter alia</a:t>
            </a:r>
            <a:r>
              <a:rPr lang="en-US" dirty="0"/>
              <a:t>, to </a:t>
            </a:r>
            <a:r>
              <a:rPr lang="en-US" b="1" u="sng" dirty="0" smtClean="0">
                <a:solidFill>
                  <a:srgbClr val="FF0000"/>
                </a:solidFill>
              </a:rPr>
              <a:t>empower</a:t>
            </a:r>
            <a:r>
              <a:rPr lang="pl-PL" b="1" u="sng" dirty="0" smtClean="0">
                <a:solidFill>
                  <a:srgbClr val="FF0000"/>
                </a:solidFill>
              </a:rPr>
              <a:t> </a:t>
            </a:r>
            <a:r>
              <a:rPr lang="en-US" b="1" u="sng" dirty="0" smtClean="0">
                <a:solidFill>
                  <a:srgbClr val="FF0000"/>
                </a:solidFill>
              </a:rPr>
              <a:t>older </a:t>
            </a:r>
            <a:r>
              <a:rPr lang="en-US" b="1" u="sng" dirty="0">
                <a:solidFill>
                  <a:srgbClr val="FF0000"/>
                </a:solidFill>
              </a:rPr>
              <a:t>persons and to monitor long-term care institutions by an independent body;</a:t>
            </a:r>
          </a:p>
          <a:p>
            <a:r>
              <a:rPr lang="en-US" dirty="0"/>
              <a:t>5.10. ensure appropriate assistance and </a:t>
            </a:r>
            <a:r>
              <a:rPr lang="en-US" b="1" dirty="0">
                <a:solidFill>
                  <a:srgbClr val="FF0000"/>
                </a:solidFill>
              </a:rPr>
              <a:t>support for older persons living in their homes, </a:t>
            </a:r>
            <a:r>
              <a:rPr lang="en-US" b="1" dirty="0" smtClean="0">
                <a:solidFill>
                  <a:srgbClr val="FF0000"/>
                </a:solidFill>
              </a:rPr>
              <a:t>including</a:t>
            </a:r>
            <a:r>
              <a:rPr lang="pl-PL" b="1" dirty="0" smtClean="0">
                <a:solidFill>
                  <a:srgbClr val="FF0000"/>
                </a:solidFill>
              </a:rPr>
              <a:t> </a:t>
            </a:r>
            <a:r>
              <a:rPr lang="en-US" b="1" dirty="0" smtClean="0">
                <a:solidFill>
                  <a:srgbClr val="FF0000"/>
                </a:solidFill>
              </a:rPr>
              <a:t>medical </a:t>
            </a:r>
            <a:r>
              <a:rPr lang="en-US" b="1" dirty="0">
                <a:solidFill>
                  <a:srgbClr val="FF0000"/>
                </a:solidFill>
              </a:rPr>
              <a:t>and nursing care, meals on wheels and domestic assistance;</a:t>
            </a:r>
          </a:p>
          <a:p>
            <a:r>
              <a:rPr lang="en-US" dirty="0"/>
              <a:t>5.11. ensure </a:t>
            </a:r>
            <a:r>
              <a:rPr lang="en-US" b="1" dirty="0">
                <a:solidFill>
                  <a:srgbClr val="FF0000"/>
                </a:solidFill>
              </a:rPr>
              <a:t>financial and practical support for informal </a:t>
            </a:r>
            <a:r>
              <a:rPr lang="en-US" b="1" dirty="0">
                <a:solidFill>
                  <a:srgbClr val="C00000"/>
                </a:solidFill>
              </a:rPr>
              <a:t>caregivers, </a:t>
            </a:r>
            <a:r>
              <a:rPr lang="en-US" dirty="0"/>
              <a:t>including training, counselling </a:t>
            </a:r>
            <a:r>
              <a:rPr lang="en-US" dirty="0" smtClean="0"/>
              <a:t>and</a:t>
            </a:r>
            <a:r>
              <a:rPr lang="pl-PL" dirty="0" smtClean="0"/>
              <a:t> </a:t>
            </a:r>
            <a:r>
              <a:rPr lang="en-US" dirty="0" smtClean="0"/>
              <a:t>advice</a:t>
            </a:r>
            <a:r>
              <a:rPr lang="en-US" dirty="0"/>
              <a:t>, and take measures to offer them respite;</a:t>
            </a:r>
          </a:p>
          <a:p>
            <a:r>
              <a:rPr lang="en-US" dirty="0"/>
              <a:t>5.12. raise awareness of physical, psychological and financial abuse of older persons, and </a:t>
            </a:r>
            <a:r>
              <a:rPr lang="en-US" dirty="0" smtClean="0"/>
              <a:t>collect</a:t>
            </a:r>
            <a:r>
              <a:rPr lang="pl-PL" dirty="0" smtClean="0"/>
              <a:t> </a:t>
            </a:r>
            <a:r>
              <a:rPr lang="en-US" dirty="0" smtClean="0"/>
              <a:t>relevant </a:t>
            </a:r>
            <a:r>
              <a:rPr lang="en-US" dirty="0"/>
              <a:t>data, including on associated risk factors, with a view to drawing up an action plan to </a:t>
            </a:r>
            <a:r>
              <a:rPr lang="en-US" dirty="0" smtClean="0"/>
              <a:t>eliminate</a:t>
            </a:r>
            <a:r>
              <a:rPr lang="pl-PL" dirty="0" smtClean="0"/>
              <a:t> </a:t>
            </a:r>
            <a:r>
              <a:rPr lang="en-GB" dirty="0" smtClean="0"/>
              <a:t>such </a:t>
            </a:r>
            <a:r>
              <a:rPr lang="en-GB" dirty="0"/>
              <a:t>abuse;</a:t>
            </a:r>
          </a:p>
          <a:p>
            <a:r>
              <a:rPr lang="en-US" dirty="0"/>
              <a:t>5.13. promote active ageing by developing age-friendly environments, including spaces for </a:t>
            </a:r>
            <a:r>
              <a:rPr lang="en-US" dirty="0" smtClean="0"/>
              <a:t>joint</a:t>
            </a:r>
            <a:r>
              <a:rPr lang="pl-PL" dirty="0" smtClean="0"/>
              <a:t> </a:t>
            </a:r>
            <a:r>
              <a:rPr lang="en-US" dirty="0" smtClean="0"/>
              <a:t>activities </a:t>
            </a:r>
            <a:r>
              <a:rPr lang="en-US" dirty="0"/>
              <a:t>between older persons and younger generations with a view to fostering intergenerational ties</a:t>
            </a:r>
            <a:r>
              <a:rPr lang="en-US" dirty="0" smtClean="0"/>
              <a:t>;</a:t>
            </a:r>
            <a:r>
              <a:rPr lang="pl-PL" dirty="0" smtClean="0"/>
              <a:t> </a:t>
            </a:r>
            <a:endParaRPr lang="en-US" dirty="0"/>
          </a:p>
          <a:p>
            <a:r>
              <a:rPr lang="en-US" dirty="0"/>
              <a:t>5.14. encourage volunteering by older persons, both in their own country and abroad, as well </a:t>
            </a:r>
            <a:r>
              <a:rPr lang="en-US" dirty="0" smtClean="0"/>
              <a:t>as</a:t>
            </a:r>
            <a:r>
              <a:rPr lang="pl-PL" dirty="0" smtClean="0"/>
              <a:t> </a:t>
            </a:r>
            <a:r>
              <a:rPr lang="en-US" dirty="0" smtClean="0"/>
              <a:t>volunteering </a:t>
            </a:r>
            <a:r>
              <a:rPr lang="en-US" dirty="0"/>
              <a:t>to support older persons.</a:t>
            </a:r>
            <a:endParaRPr lang="en-GB" dirty="0"/>
          </a:p>
        </p:txBody>
      </p:sp>
    </p:spTree>
    <p:extLst>
      <p:ext uri="{BB962C8B-B14F-4D97-AF65-F5344CB8AC3E}">
        <p14:creationId xmlns:p14="http://schemas.microsoft.com/office/powerpoint/2010/main" val="766295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Autofit/>
          </a:bodyPr>
          <a:lstStyle/>
          <a:p>
            <a:r>
              <a:rPr lang="pl-PL" sz="2000" b="1" dirty="0" smtClean="0"/>
              <a:t/>
            </a:r>
            <a:br>
              <a:rPr lang="pl-PL" sz="2000" b="1" dirty="0" smtClean="0"/>
            </a:br>
            <a:r>
              <a:rPr lang="pl-PL" sz="2000" b="1" dirty="0" smtClean="0"/>
              <a:t>ILO:  </a:t>
            </a:r>
            <a:r>
              <a:rPr lang="en-US" sz="2000" b="1" dirty="0" smtClean="0"/>
              <a:t>R202 - Social Protection Floors Recommendation, 2012 (No. 202)</a:t>
            </a:r>
            <a:br>
              <a:rPr lang="en-US" sz="2000" b="1" dirty="0" smtClean="0"/>
            </a:br>
            <a:r>
              <a:rPr lang="en-US" sz="2000" b="1" dirty="0" smtClean="0"/>
              <a:t>Recommendation concerning National Floors of Social Protection</a:t>
            </a:r>
            <a:r>
              <a:rPr lang="en-US" sz="3200" b="1" dirty="0" smtClean="0"/>
              <a:t/>
            </a:r>
            <a:br>
              <a:rPr lang="en-US" sz="3200" b="1" dirty="0" smtClean="0"/>
            </a:br>
            <a:endParaRPr lang="en-GB" sz="3200" dirty="0"/>
          </a:p>
        </p:txBody>
      </p:sp>
      <p:sp>
        <p:nvSpPr>
          <p:cNvPr id="3" name="Symbol zastępczy zawartości 2"/>
          <p:cNvSpPr>
            <a:spLocks noGrp="1"/>
          </p:cNvSpPr>
          <p:nvPr>
            <p:ph idx="1"/>
          </p:nvPr>
        </p:nvSpPr>
        <p:spPr>
          <a:xfrm>
            <a:off x="251520" y="764704"/>
            <a:ext cx="8640960" cy="5976664"/>
          </a:xfrm>
        </p:spPr>
        <p:txBody>
          <a:bodyPr>
            <a:noAutofit/>
          </a:bodyPr>
          <a:lstStyle/>
          <a:p>
            <a:pPr marL="0" indent="0">
              <a:buNone/>
            </a:pPr>
            <a:endParaRPr lang="pl-PL" sz="2000" dirty="0" smtClean="0"/>
          </a:p>
          <a:p>
            <a:pPr marL="0" indent="0">
              <a:buNone/>
            </a:pPr>
            <a:r>
              <a:rPr lang="en-US" sz="2000" dirty="0" smtClean="0"/>
              <a:t>When formulating and implementing national social security extension strategies, Members should: </a:t>
            </a:r>
            <a:endParaRPr lang="pl-PL" sz="2000" dirty="0" smtClean="0"/>
          </a:p>
          <a:p>
            <a:pPr marL="228600" indent="-228600">
              <a:buAutoNum type="alphaLcParenBoth"/>
            </a:pPr>
            <a:r>
              <a:rPr lang="pl-PL" sz="2000" dirty="0" smtClean="0"/>
              <a:t> </a:t>
            </a:r>
            <a:r>
              <a:rPr lang="en-US" sz="2000" dirty="0" smtClean="0"/>
              <a:t>set objectives reflecting national priorities; </a:t>
            </a:r>
            <a:endParaRPr lang="pl-PL" sz="2000" dirty="0" smtClean="0"/>
          </a:p>
          <a:p>
            <a:pPr marL="228600" indent="-228600">
              <a:buAutoNum type="alphaLcParenBoth"/>
            </a:pPr>
            <a:r>
              <a:rPr lang="pl-PL" sz="2000" dirty="0" smtClean="0"/>
              <a:t> </a:t>
            </a:r>
            <a:r>
              <a:rPr lang="en-US" sz="2000" b="1" dirty="0" smtClean="0">
                <a:solidFill>
                  <a:srgbClr val="C00000"/>
                </a:solidFill>
              </a:rPr>
              <a:t>identify gaps in, and barriers to, protection</a:t>
            </a:r>
            <a:r>
              <a:rPr lang="en-US" sz="2000" dirty="0" smtClean="0"/>
              <a:t>;</a:t>
            </a:r>
            <a:endParaRPr lang="pl-PL" sz="2000" dirty="0" smtClean="0"/>
          </a:p>
          <a:p>
            <a:pPr marL="228600" indent="-228600">
              <a:buAutoNum type="alphaLcParenBoth"/>
            </a:pPr>
            <a:r>
              <a:rPr lang="pl-PL" sz="2000" dirty="0" smtClean="0"/>
              <a:t> </a:t>
            </a:r>
            <a:r>
              <a:rPr lang="en-US" sz="2000" b="1" dirty="0" smtClean="0">
                <a:solidFill>
                  <a:srgbClr val="C00000"/>
                </a:solidFill>
              </a:rPr>
              <a:t>seek to close gaps </a:t>
            </a:r>
            <a:r>
              <a:rPr lang="en-US" sz="2000" dirty="0" smtClean="0"/>
              <a:t>in protection through appropriate and effectively coordinated schemes, whether contributory or non-contributory, or both, including through the </a:t>
            </a:r>
            <a:r>
              <a:rPr lang="en-US" sz="2000" b="1" dirty="0" smtClean="0">
                <a:solidFill>
                  <a:srgbClr val="C00000"/>
                </a:solidFill>
              </a:rPr>
              <a:t>extension of existing contributory schemes to all concerned persons with contributory capacity</a:t>
            </a:r>
            <a:r>
              <a:rPr lang="en-US" sz="2000" dirty="0" smtClean="0"/>
              <a:t>;</a:t>
            </a:r>
            <a:endParaRPr lang="pl-PL" sz="2000" dirty="0" smtClean="0"/>
          </a:p>
          <a:p>
            <a:pPr marL="228600" indent="-228600">
              <a:buAutoNum type="alphaLcParenBoth"/>
            </a:pPr>
            <a:r>
              <a:rPr lang="en-US" sz="2000" dirty="0" smtClean="0"/>
              <a:t> </a:t>
            </a:r>
            <a:r>
              <a:rPr lang="en-US" sz="2000" b="1" dirty="0" smtClean="0">
                <a:solidFill>
                  <a:srgbClr val="C00000"/>
                </a:solidFill>
              </a:rPr>
              <a:t>complement social security with active </a:t>
            </a:r>
            <a:r>
              <a:rPr lang="en-US" sz="2000" b="1" dirty="0" err="1" smtClean="0">
                <a:solidFill>
                  <a:srgbClr val="C00000"/>
                </a:solidFill>
              </a:rPr>
              <a:t>labour</a:t>
            </a:r>
            <a:r>
              <a:rPr lang="en-US" sz="2000" b="1" dirty="0" smtClean="0">
                <a:solidFill>
                  <a:srgbClr val="C00000"/>
                </a:solidFill>
              </a:rPr>
              <a:t> market policies</a:t>
            </a:r>
            <a:r>
              <a:rPr lang="en-US" sz="2000" dirty="0" smtClean="0"/>
              <a:t>, including vocational training or other measures, as</a:t>
            </a:r>
            <a:r>
              <a:rPr lang="pl-PL" sz="2000" dirty="0" smtClean="0"/>
              <a:t> </a:t>
            </a:r>
            <a:r>
              <a:rPr lang="en-US" sz="2000" dirty="0" smtClean="0"/>
              <a:t>appropriate;</a:t>
            </a:r>
            <a:endParaRPr lang="pl-PL" sz="2000" dirty="0"/>
          </a:p>
          <a:p>
            <a:pPr marL="228600" indent="-228600">
              <a:buAutoNum type="alphaLcParenBoth"/>
            </a:pPr>
            <a:r>
              <a:rPr lang="en-US" sz="2000" dirty="0" smtClean="0"/>
              <a:t> specify financial requirements and resources as well as the time frame and sequencing for the progressive achievement of the objectives; and</a:t>
            </a:r>
            <a:endParaRPr lang="pl-PL" sz="2000" dirty="0" smtClean="0"/>
          </a:p>
          <a:p>
            <a:pPr marL="228600" indent="-228600">
              <a:buAutoNum type="alphaLcParenBoth"/>
            </a:pPr>
            <a:r>
              <a:rPr lang="pl-PL" sz="2000" dirty="0" smtClean="0"/>
              <a:t> </a:t>
            </a:r>
            <a:r>
              <a:rPr lang="en-US" sz="2000" dirty="0" smtClean="0"/>
              <a:t>raise awareness about their social protection floors and their extension strategies, and undertake information </a:t>
            </a:r>
            <a:r>
              <a:rPr lang="en-US" sz="2000" dirty="0" err="1" smtClean="0"/>
              <a:t>programmes</a:t>
            </a:r>
            <a:r>
              <a:rPr lang="en-US" sz="2000" dirty="0" smtClean="0"/>
              <a:t>, including through social dialogue.</a:t>
            </a:r>
          </a:p>
        </p:txBody>
      </p:sp>
    </p:spTree>
    <p:extLst>
      <p:ext uri="{BB962C8B-B14F-4D97-AF65-F5344CB8AC3E}">
        <p14:creationId xmlns:p14="http://schemas.microsoft.com/office/powerpoint/2010/main" val="271558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ILO’ s </a:t>
            </a:r>
            <a:r>
              <a:rPr lang="pl-PL" dirty="0" err="1" smtClean="0"/>
              <a:t>milestones</a:t>
            </a:r>
            <a:endParaRPr lang="en-GB" dirty="0"/>
          </a:p>
        </p:txBody>
      </p:sp>
      <p:sp>
        <p:nvSpPr>
          <p:cNvPr id="3" name="Symbol zastępczy zawartości 2"/>
          <p:cNvSpPr>
            <a:spLocks noGrp="1"/>
          </p:cNvSpPr>
          <p:nvPr>
            <p:ph idx="1"/>
          </p:nvPr>
        </p:nvSpPr>
        <p:spPr>
          <a:xfrm>
            <a:off x="457200" y="1124744"/>
            <a:ext cx="8229600" cy="5688632"/>
          </a:xfrm>
        </p:spPr>
        <p:txBody>
          <a:bodyPr>
            <a:normAutofit fontScale="70000" lnSpcReduction="20000"/>
          </a:bodyPr>
          <a:lstStyle/>
          <a:p>
            <a:pPr marL="514350" indent="-514350">
              <a:buAutoNum type="arabicPeriod"/>
            </a:pPr>
            <a:r>
              <a:rPr lang="en-US" b="1" dirty="0" smtClean="0"/>
              <a:t>Recognizing </a:t>
            </a:r>
            <a:r>
              <a:rPr lang="en-US" b="1" dirty="0"/>
              <a:t>LTC as an own </a:t>
            </a:r>
            <a:r>
              <a:rPr lang="en-US" b="1" dirty="0" smtClean="0"/>
              <a:t>right</a:t>
            </a:r>
            <a:endParaRPr lang="pl-PL" b="1" dirty="0" smtClean="0"/>
          </a:p>
          <a:p>
            <a:pPr marL="0" indent="0">
              <a:buNone/>
            </a:pPr>
            <a:r>
              <a:rPr lang="en-US" dirty="0" smtClean="0"/>
              <a:t>LTC</a:t>
            </a:r>
            <a:r>
              <a:rPr lang="en-US" dirty="0"/>
              <a:t>: A right in its own </a:t>
            </a:r>
            <a:endParaRPr lang="pl-PL" dirty="0" smtClean="0"/>
          </a:p>
          <a:p>
            <a:pPr marL="0" indent="0">
              <a:buNone/>
            </a:pPr>
            <a:r>
              <a:rPr lang="en-US" dirty="0" smtClean="0"/>
              <a:t>Developing </a:t>
            </a:r>
            <a:r>
              <a:rPr lang="en-US" dirty="0"/>
              <a:t>inclusive legislation in the context of national social protection floors </a:t>
            </a:r>
            <a:endParaRPr lang="pl-PL" dirty="0" smtClean="0"/>
          </a:p>
          <a:p>
            <a:pPr marL="0" indent="0">
              <a:buNone/>
            </a:pPr>
            <a:r>
              <a:rPr lang="pl-PL" b="1" dirty="0" smtClean="0"/>
              <a:t>2. </a:t>
            </a:r>
            <a:r>
              <a:rPr lang="en-US" b="1" dirty="0" smtClean="0"/>
              <a:t>Implementing </a:t>
            </a:r>
            <a:r>
              <a:rPr lang="en-US" b="1" dirty="0"/>
              <a:t>the right to </a:t>
            </a:r>
            <a:r>
              <a:rPr lang="en-US" b="1" dirty="0" smtClean="0"/>
              <a:t>LTC</a:t>
            </a:r>
            <a:endParaRPr lang="en-US" b="1" dirty="0"/>
          </a:p>
          <a:p>
            <a:pPr marL="0" indent="0">
              <a:buNone/>
            </a:pPr>
            <a:r>
              <a:rPr lang="en-US" dirty="0" smtClean="0"/>
              <a:t>Ensuring </a:t>
            </a:r>
            <a:r>
              <a:rPr lang="en-US" dirty="0"/>
              <a:t>sustainable funds and affordability of </a:t>
            </a:r>
            <a:r>
              <a:rPr lang="en-US" dirty="0" smtClean="0"/>
              <a:t>LTC</a:t>
            </a:r>
            <a:endParaRPr lang="en-US" dirty="0"/>
          </a:p>
          <a:p>
            <a:pPr marL="0" indent="0">
              <a:buNone/>
            </a:pPr>
            <a:r>
              <a:rPr lang="en-US" dirty="0" smtClean="0"/>
              <a:t>Ensuring </a:t>
            </a:r>
            <a:r>
              <a:rPr lang="en-US" dirty="0"/>
              <a:t>accessibility of LTC services: Addressing shortages and mismatching schemes and </a:t>
            </a:r>
            <a:r>
              <a:rPr lang="en-US" dirty="0" smtClean="0"/>
              <a:t>systems</a:t>
            </a:r>
            <a:endParaRPr lang="en-US" dirty="0"/>
          </a:p>
          <a:p>
            <a:pPr marL="0" indent="0">
              <a:buNone/>
            </a:pPr>
            <a:r>
              <a:rPr lang="pl-PL" b="1" dirty="0" smtClean="0"/>
              <a:t>3. </a:t>
            </a:r>
            <a:r>
              <a:rPr lang="en-US" b="1" dirty="0" smtClean="0"/>
              <a:t>Making </a:t>
            </a:r>
            <a:r>
              <a:rPr lang="en-US" b="1" dirty="0"/>
              <a:t>universal LTC protection a top priority on the policy agendas of all </a:t>
            </a:r>
            <a:r>
              <a:rPr lang="en-US" b="1" dirty="0" smtClean="0"/>
              <a:t>countries</a:t>
            </a:r>
            <a:endParaRPr lang="en-US" b="1" dirty="0"/>
          </a:p>
          <a:p>
            <a:pPr marL="0" indent="0">
              <a:buNone/>
            </a:pPr>
            <a:r>
              <a:rPr lang="en-US" dirty="0" smtClean="0"/>
              <a:t>Developing </a:t>
            </a:r>
            <a:r>
              <a:rPr lang="en-US" dirty="0"/>
              <a:t>evidence for decision-making and monitoring progress </a:t>
            </a:r>
            <a:endParaRPr lang="pl-PL" dirty="0" smtClean="0"/>
          </a:p>
          <a:p>
            <a:pPr marL="0" indent="0">
              <a:buNone/>
            </a:pPr>
            <a:r>
              <a:rPr lang="pl-PL" dirty="0"/>
              <a:t>E</a:t>
            </a:r>
            <a:r>
              <a:rPr lang="en-US" dirty="0" err="1" smtClean="0"/>
              <a:t>mpowering</a:t>
            </a:r>
            <a:r>
              <a:rPr lang="en-US" dirty="0" smtClean="0"/>
              <a:t> </a:t>
            </a:r>
            <a:r>
              <a:rPr lang="en-US" dirty="0"/>
              <a:t>older persons to combat ignorance, fraud and </a:t>
            </a:r>
            <a:r>
              <a:rPr lang="en-US" dirty="0" smtClean="0"/>
              <a:t>abuse</a:t>
            </a:r>
            <a:endParaRPr lang="pl-PL" dirty="0" smtClean="0"/>
          </a:p>
          <a:p>
            <a:pPr marL="0" indent="0">
              <a:buNone/>
            </a:pPr>
            <a:endParaRPr lang="pl-PL" dirty="0" smtClean="0"/>
          </a:p>
          <a:p>
            <a:pPr marL="0" indent="0">
              <a:buNone/>
            </a:pPr>
            <a:endParaRPr lang="pl-PL" dirty="0"/>
          </a:p>
          <a:p>
            <a:pPr marL="0" indent="0">
              <a:buNone/>
            </a:pPr>
            <a:r>
              <a:rPr lang="pl-PL" sz="2300" dirty="0" smtClean="0"/>
              <a:t>(</a:t>
            </a:r>
            <a:r>
              <a:rPr lang="en-US" sz="2300" i="1" dirty="0" smtClean="0"/>
              <a:t>Global </a:t>
            </a:r>
            <a:r>
              <a:rPr lang="en-US" sz="2300" i="1" dirty="0"/>
              <a:t>estimates of deficits in long-term care protection for older persons </a:t>
            </a:r>
            <a:r>
              <a:rPr lang="en-US" sz="2300" dirty="0"/>
              <a:t>/ Xenia </a:t>
            </a:r>
            <a:r>
              <a:rPr lang="en-US" sz="2300" dirty="0" err="1"/>
              <a:t>Scheil-Adlung</a:t>
            </a:r>
            <a:r>
              <a:rPr lang="en-US" sz="2300" dirty="0"/>
              <a:t>; International </a:t>
            </a:r>
            <a:r>
              <a:rPr lang="en-US" sz="2300" dirty="0" err="1"/>
              <a:t>Labour</a:t>
            </a:r>
            <a:r>
              <a:rPr lang="en-US" sz="2300" dirty="0"/>
              <a:t> Office. - Geneva: ILO, </a:t>
            </a:r>
            <a:r>
              <a:rPr lang="en-US" sz="2300" dirty="0" smtClean="0"/>
              <a:t>2015</a:t>
            </a:r>
            <a:r>
              <a:rPr lang="pl-PL" sz="2300" dirty="0" smtClean="0"/>
              <a:t>.</a:t>
            </a:r>
            <a:r>
              <a:rPr lang="en-US" sz="2300" dirty="0" smtClean="0"/>
              <a:t> Extension </a:t>
            </a:r>
            <a:r>
              <a:rPr lang="en-US" sz="2300" dirty="0"/>
              <a:t>of Social Security series; No. </a:t>
            </a:r>
            <a:r>
              <a:rPr lang="en-US" sz="2300" dirty="0" smtClean="0"/>
              <a:t>50</a:t>
            </a:r>
            <a:r>
              <a:rPr lang="pl-PL" sz="2300" dirty="0" smtClean="0"/>
              <a:t>.)</a:t>
            </a:r>
            <a:r>
              <a:rPr lang="en-US" sz="2300" dirty="0" smtClean="0"/>
              <a:t> </a:t>
            </a:r>
            <a:r>
              <a:rPr lang="en-US" sz="2300" dirty="0"/>
              <a:t>	</a:t>
            </a:r>
          </a:p>
          <a:p>
            <a:pPr marL="0" indent="0">
              <a:buNone/>
            </a:pPr>
            <a:r>
              <a:rPr lang="en-US" dirty="0" smtClean="0"/>
              <a:t> </a:t>
            </a:r>
            <a:endParaRPr lang="en-GB" dirty="0"/>
          </a:p>
        </p:txBody>
      </p:sp>
    </p:spTree>
    <p:extLst>
      <p:ext uri="{BB962C8B-B14F-4D97-AF65-F5344CB8AC3E}">
        <p14:creationId xmlns:p14="http://schemas.microsoft.com/office/powerpoint/2010/main" val="3403087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Conclusions</a:t>
            </a:r>
            <a:endParaRPr lang="en-GB" dirty="0"/>
          </a:p>
        </p:txBody>
      </p:sp>
      <p:sp>
        <p:nvSpPr>
          <p:cNvPr id="3" name="Symbol zastępczy zawartości 2"/>
          <p:cNvSpPr>
            <a:spLocks noGrp="1"/>
          </p:cNvSpPr>
          <p:nvPr>
            <p:ph idx="1"/>
          </p:nvPr>
        </p:nvSpPr>
        <p:spPr/>
        <p:txBody>
          <a:bodyPr>
            <a:normAutofit/>
          </a:bodyPr>
          <a:lstStyle/>
          <a:p>
            <a:r>
              <a:rPr lang="pl-PL" dirty="0" smtClean="0"/>
              <a:t>Right to LTC as a </a:t>
            </a:r>
            <a:r>
              <a:rPr lang="pl-PL" dirty="0" err="1" smtClean="0"/>
              <a:t>human</a:t>
            </a:r>
            <a:r>
              <a:rPr lang="pl-PL" dirty="0" smtClean="0"/>
              <a:t> </a:t>
            </a:r>
            <a:r>
              <a:rPr lang="pl-PL" dirty="0" err="1" smtClean="0"/>
              <a:t>right</a:t>
            </a:r>
            <a:r>
              <a:rPr lang="pl-PL" dirty="0" smtClean="0"/>
              <a:t>? </a:t>
            </a:r>
          </a:p>
          <a:p>
            <a:r>
              <a:rPr lang="pl-PL" dirty="0" err="1" smtClean="0"/>
              <a:t>Need</a:t>
            </a:r>
            <a:r>
              <a:rPr lang="pl-PL" dirty="0" smtClean="0"/>
              <a:t> to </a:t>
            </a:r>
            <a:r>
              <a:rPr lang="pl-PL" dirty="0" err="1" smtClean="0"/>
              <a:t>highlight</a:t>
            </a:r>
            <a:r>
              <a:rPr lang="pl-PL" dirty="0" smtClean="0"/>
              <a:t> the R2LTC</a:t>
            </a:r>
          </a:p>
          <a:p>
            <a:r>
              <a:rPr lang="pl-PL" dirty="0" smtClean="0"/>
              <a:t>Integration of </a:t>
            </a:r>
            <a:r>
              <a:rPr lang="pl-PL" dirty="0" err="1" smtClean="0"/>
              <a:t>systems</a:t>
            </a:r>
            <a:r>
              <a:rPr lang="pl-PL" dirty="0" smtClean="0"/>
              <a:t> </a:t>
            </a:r>
          </a:p>
          <a:p>
            <a:r>
              <a:rPr lang="pl-PL" dirty="0" smtClean="0"/>
              <a:t>LTC </a:t>
            </a:r>
            <a:r>
              <a:rPr lang="pl-PL" dirty="0" err="1" smtClean="0"/>
              <a:t>financing</a:t>
            </a:r>
            <a:endParaRPr lang="pl-PL" dirty="0" smtClean="0"/>
          </a:p>
          <a:p>
            <a:r>
              <a:rPr lang="pl-PL" dirty="0" smtClean="0"/>
              <a:t>Special </a:t>
            </a:r>
            <a:r>
              <a:rPr lang="pl-PL" dirty="0" err="1" smtClean="0"/>
              <a:t>support</a:t>
            </a:r>
            <a:r>
              <a:rPr lang="pl-PL" dirty="0" smtClean="0"/>
              <a:t> to </a:t>
            </a:r>
            <a:r>
              <a:rPr lang="pl-PL" dirty="0" err="1" smtClean="0"/>
              <a:t>caregivers</a:t>
            </a:r>
            <a:endParaRPr lang="pl-PL" dirty="0" smtClean="0"/>
          </a:p>
          <a:p>
            <a:r>
              <a:rPr lang="pl-PL" dirty="0" err="1" smtClean="0"/>
              <a:t>Lesson</a:t>
            </a:r>
            <a:r>
              <a:rPr lang="pl-PL" dirty="0" smtClean="0"/>
              <a:t> from the </a:t>
            </a:r>
            <a:r>
              <a:rPr lang="pl-PL" dirty="0" err="1" smtClean="0"/>
              <a:t>Heinisch</a:t>
            </a:r>
            <a:r>
              <a:rPr lang="pl-PL" dirty="0" smtClean="0"/>
              <a:t> </a:t>
            </a:r>
            <a:r>
              <a:rPr lang="pl-PL" dirty="0" err="1" smtClean="0"/>
              <a:t>case</a:t>
            </a:r>
            <a:endParaRPr lang="pl-PL" dirty="0" smtClean="0"/>
          </a:p>
          <a:p>
            <a:r>
              <a:rPr lang="pl-PL" b="1" dirty="0" err="1" smtClean="0">
                <a:solidFill>
                  <a:srgbClr val="C00000"/>
                </a:solidFill>
              </a:rPr>
              <a:t>Accountablity</a:t>
            </a:r>
            <a:r>
              <a:rPr lang="pl-PL" b="1" dirty="0" smtClean="0">
                <a:solidFill>
                  <a:srgbClr val="C00000"/>
                </a:solidFill>
              </a:rPr>
              <a:t> </a:t>
            </a:r>
            <a:r>
              <a:rPr lang="pl-PL" b="1" dirty="0" err="1" smtClean="0">
                <a:solidFill>
                  <a:srgbClr val="C00000"/>
                </a:solidFill>
              </a:rPr>
              <a:t>means</a:t>
            </a:r>
            <a:r>
              <a:rPr lang="pl-PL" b="1" dirty="0" smtClean="0">
                <a:solidFill>
                  <a:srgbClr val="C00000"/>
                </a:solidFill>
              </a:rPr>
              <a:t> </a:t>
            </a:r>
            <a:r>
              <a:rPr lang="pl-PL" b="1" dirty="0" err="1" smtClean="0">
                <a:solidFill>
                  <a:srgbClr val="C00000"/>
                </a:solidFill>
              </a:rPr>
              <a:t>responsibility</a:t>
            </a:r>
            <a:r>
              <a:rPr lang="pl-PL" b="1" dirty="0" smtClean="0">
                <a:solidFill>
                  <a:srgbClr val="C00000"/>
                </a:solidFill>
              </a:rPr>
              <a:t> for </a:t>
            </a:r>
            <a:r>
              <a:rPr lang="pl-PL" b="1" dirty="0" err="1" smtClean="0">
                <a:solidFill>
                  <a:srgbClr val="C00000"/>
                </a:solidFill>
              </a:rPr>
              <a:t>results</a:t>
            </a:r>
            <a:r>
              <a:rPr lang="pl-PL" b="1" dirty="0" smtClean="0">
                <a:solidFill>
                  <a:srgbClr val="C00000"/>
                </a:solidFill>
              </a:rPr>
              <a:t> </a:t>
            </a:r>
          </a:p>
        </p:txBody>
      </p:sp>
    </p:spTree>
    <p:extLst>
      <p:ext uri="{BB962C8B-B14F-4D97-AF65-F5344CB8AC3E}">
        <p14:creationId xmlns:p14="http://schemas.microsoft.com/office/powerpoint/2010/main" val="47455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3"/>
            <a:ext cx="5760640" cy="328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107504" y="260648"/>
            <a:ext cx="9013960" cy="646331"/>
          </a:xfrm>
          <a:prstGeom prst="rect">
            <a:avLst/>
          </a:prstGeom>
          <a:noFill/>
        </p:spPr>
        <p:txBody>
          <a:bodyPr wrap="square" rtlCol="0">
            <a:spAutoFit/>
          </a:bodyPr>
          <a:lstStyle/>
          <a:p>
            <a:r>
              <a:rPr lang="en-US" i="1" dirty="0"/>
              <a:t>The European Charter of the Rights and Responsibilities of Older People in Need of Long-term Care and Assistance </a:t>
            </a:r>
            <a:endParaRPr lang="en-GB" dirty="0"/>
          </a:p>
        </p:txBody>
      </p:sp>
      <p:sp>
        <p:nvSpPr>
          <p:cNvPr id="3" name="pole tekstowe 2"/>
          <p:cNvSpPr txBox="1"/>
          <p:nvPr/>
        </p:nvSpPr>
        <p:spPr>
          <a:xfrm>
            <a:off x="2987824" y="3861049"/>
            <a:ext cx="6048672" cy="2862322"/>
          </a:xfrm>
          <a:prstGeom prst="rect">
            <a:avLst/>
          </a:prstGeom>
          <a:solidFill>
            <a:schemeClr val="accent5">
              <a:lumMod val="40000"/>
              <a:lumOff val="60000"/>
            </a:schemeClr>
          </a:solidFill>
        </p:spPr>
        <p:txBody>
          <a:bodyPr wrap="square" rtlCol="0">
            <a:spAutoFit/>
          </a:bodyPr>
          <a:lstStyle/>
          <a:p>
            <a:r>
              <a:rPr lang="pl-PL" dirty="0" smtClean="0"/>
              <a:t>In Poland: </a:t>
            </a:r>
          </a:p>
          <a:p>
            <a:r>
              <a:rPr lang="pl-PL" dirty="0" smtClean="0"/>
              <a:t>1. </a:t>
            </a:r>
            <a:r>
              <a:rPr lang="en-GB" dirty="0" smtClean="0"/>
              <a:t>LTC is divided between:</a:t>
            </a:r>
            <a:br>
              <a:rPr lang="en-GB" dirty="0" smtClean="0"/>
            </a:br>
            <a:r>
              <a:rPr lang="pl-PL" dirty="0" smtClean="0"/>
              <a:t>- </a:t>
            </a:r>
            <a:r>
              <a:rPr lang="en-GB" dirty="0" smtClean="0"/>
              <a:t>health care system,</a:t>
            </a:r>
          </a:p>
          <a:p>
            <a:r>
              <a:rPr lang="pl-PL" dirty="0" smtClean="0"/>
              <a:t>- </a:t>
            </a:r>
            <a:r>
              <a:rPr lang="en-GB" dirty="0" smtClean="0"/>
              <a:t>social assistance system,</a:t>
            </a:r>
          </a:p>
          <a:p>
            <a:r>
              <a:rPr lang="pl-PL" dirty="0" smtClean="0"/>
              <a:t>- </a:t>
            </a:r>
            <a:r>
              <a:rPr lang="en-GB" dirty="0" smtClean="0"/>
              <a:t>informal care,</a:t>
            </a:r>
          </a:p>
          <a:p>
            <a:r>
              <a:rPr lang="pl-PL" dirty="0" smtClean="0"/>
              <a:t>- </a:t>
            </a:r>
            <a:r>
              <a:rPr lang="en-GB" dirty="0" smtClean="0"/>
              <a:t>non-governmental organizations,</a:t>
            </a:r>
          </a:p>
          <a:p>
            <a:r>
              <a:rPr lang="pl-PL" dirty="0" smtClean="0"/>
              <a:t>- </a:t>
            </a:r>
            <a:r>
              <a:rPr lang="en-GB" dirty="0" smtClean="0"/>
              <a:t>private sector</a:t>
            </a:r>
            <a:endParaRPr lang="pl-PL" dirty="0" smtClean="0"/>
          </a:p>
          <a:p>
            <a:r>
              <a:rPr lang="pl-PL" dirty="0" smtClean="0"/>
              <a:t>2. </a:t>
            </a:r>
            <a:r>
              <a:rPr lang="en-US" dirty="0" smtClean="0"/>
              <a:t>LTC can be provided as</a:t>
            </a:r>
            <a:r>
              <a:rPr lang="pl-PL" dirty="0" smtClean="0"/>
              <a:t>: </a:t>
            </a:r>
            <a:r>
              <a:rPr lang="en-US" dirty="0" smtClean="0"/>
              <a:t> </a:t>
            </a:r>
            <a:endParaRPr lang="pl-PL" dirty="0" smtClean="0"/>
          </a:p>
          <a:p>
            <a:r>
              <a:rPr lang="pl-PL" dirty="0" smtClean="0"/>
              <a:t> </a:t>
            </a:r>
            <a:r>
              <a:rPr lang="en-US" dirty="0" smtClean="0"/>
              <a:t>institutional, semi-institutional,</a:t>
            </a:r>
            <a:r>
              <a:rPr lang="pl-PL" dirty="0" smtClean="0"/>
              <a:t> </a:t>
            </a:r>
            <a:r>
              <a:rPr lang="en-GB" dirty="0" smtClean="0"/>
              <a:t>outpatient and home care.</a:t>
            </a:r>
          </a:p>
          <a:p>
            <a:endParaRPr lang="en-GB" dirty="0"/>
          </a:p>
        </p:txBody>
      </p:sp>
    </p:spTree>
    <p:extLst>
      <p:ext uri="{BB962C8B-B14F-4D97-AF65-F5344CB8AC3E}">
        <p14:creationId xmlns:p14="http://schemas.microsoft.com/office/powerpoint/2010/main" val="605337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care</a:t>
            </a:r>
            <a:endParaRPr lang="en-GB" dirty="0"/>
          </a:p>
        </p:txBody>
      </p:sp>
      <p:sp>
        <p:nvSpPr>
          <p:cNvPr id="3" name="Symbol zastępczy zawartości 2"/>
          <p:cNvSpPr>
            <a:spLocks noGrp="1"/>
          </p:cNvSpPr>
          <p:nvPr>
            <p:ph sz="half" idx="1"/>
          </p:nvPr>
        </p:nvSpPr>
        <p:spPr>
          <a:xfrm>
            <a:off x="457200" y="1124744"/>
            <a:ext cx="4038600" cy="5001419"/>
          </a:xfrm>
          <a:ln w="38100">
            <a:solidFill>
              <a:schemeClr val="accent2">
                <a:lumMod val="75000"/>
              </a:schemeClr>
            </a:solidFill>
          </a:ln>
        </p:spPr>
        <p:txBody>
          <a:bodyPr>
            <a:normAutofit fontScale="62500" lnSpcReduction="20000"/>
          </a:bodyPr>
          <a:lstStyle/>
          <a:p>
            <a:pPr marL="0" indent="0">
              <a:buNone/>
            </a:pPr>
            <a:r>
              <a:rPr lang="pl-PL" b="1" u="sng" dirty="0" err="1" smtClean="0"/>
              <a:t>Informal</a:t>
            </a:r>
            <a:r>
              <a:rPr lang="pl-PL" b="1" u="sng" dirty="0" smtClean="0"/>
              <a:t> </a:t>
            </a:r>
          </a:p>
          <a:p>
            <a:endParaRPr lang="en-GB" dirty="0"/>
          </a:p>
          <a:p>
            <a:r>
              <a:rPr lang="en-US" dirty="0"/>
              <a:t>Caregivers are non-professionals and not trained to provide care, although in some cases they may benefit from special training. </a:t>
            </a:r>
          </a:p>
          <a:p>
            <a:r>
              <a:rPr lang="en-US" dirty="0" smtClean="0"/>
              <a:t>Caregivers </a:t>
            </a:r>
            <a:r>
              <a:rPr lang="en-US" dirty="0"/>
              <a:t>do not sign contracts regarding care responsibilities </a:t>
            </a:r>
            <a:endParaRPr lang="pl-PL" dirty="0" smtClean="0"/>
          </a:p>
          <a:p>
            <a:r>
              <a:rPr lang="en-US" dirty="0" smtClean="0"/>
              <a:t>Caregivers are not paid although they are increasingly obtaining different kinds of financial contributions. </a:t>
            </a:r>
          </a:p>
          <a:p>
            <a:r>
              <a:rPr lang="en-US" dirty="0" smtClean="0"/>
              <a:t>Caregivers perform a wide range of tasks (also performed by formal care providers) including emotional support and assistance. </a:t>
            </a:r>
          </a:p>
          <a:p>
            <a:r>
              <a:rPr lang="en-US" dirty="0" smtClean="0"/>
              <a:t>There are no limits to the time spent on care, as informal caregivers are never/rarely officially ‘off duty’. </a:t>
            </a:r>
          </a:p>
          <a:p>
            <a:r>
              <a:rPr lang="en-US" dirty="0" smtClean="0"/>
              <a:t>There are no general entitlements to social rights for caregivers. </a:t>
            </a:r>
          </a:p>
          <a:p>
            <a:endParaRPr lang="en-US" dirty="0"/>
          </a:p>
          <a:p>
            <a:endParaRPr lang="en-GB" dirty="0"/>
          </a:p>
        </p:txBody>
      </p:sp>
      <p:sp>
        <p:nvSpPr>
          <p:cNvPr id="4" name="Symbol zastępczy zawartości 3"/>
          <p:cNvSpPr>
            <a:spLocks noGrp="1"/>
          </p:cNvSpPr>
          <p:nvPr>
            <p:ph sz="half" idx="2"/>
          </p:nvPr>
        </p:nvSpPr>
        <p:spPr>
          <a:xfrm>
            <a:off x="4644008" y="1124745"/>
            <a:ext cx="4042792" cy="3816424"/>
          </a:xfrm>
          <a:ln w="38100">
            <a:solidFill>
              <a:schemeClr val="tx1"/>
            </a:solidFill>
          </a:ln>
        </p:spPr>
        <p:txBody>
          <a:bodyPr>
            <a:normAutofit fontScale="62500" lnSpcReduction="20000"/>
          </a:bodyPr>
          <a:lstStyle/>
          <a:p>
            <a:pPr marL="0" indent="0">
              <a:buNone/>
            </a:pPr>
            <a:r>
              <a:rPr lang="pl-PL" b="1" u="sng" dirty="0" err="1" smtClean="0"/>
              <a:t>Formal</a:t>
            </a:r>
            <a:endParaRPr lang="pl-PL" b="1" u="sng" dirty="0" smtClean="0"/>
          </a:p>
          <a:p>
            <a:endParaRPr lang="en-GB" dirty="0"/>
          </a:p>
          <a:p>
            <a:r>
              <a:rPr lang="en-US" dirty="0" smtClean="0"/>
              <a:t> </a:t>
            </a:r>
            <a:r>
              <a:rPr lang="en-US" dirty="0"/>
              <a:t>Services are provided by trained, licensed and qualified professionals. </a:t>
            </a:r>
          </a:p>
          <a:p>
            <a:r>
              <a:rPr lang="en-US" dirty="0" smtClean="0"/>
              <a:t> </a:t>
            </a:r>
            <a:r>
              <a:rPr lang="en-US" dirty="0"/>
              <a:t>Services are controlled by the state or other types of organization. </a:t>
            </a:r>
          </a:p>
          <a:p>
            <a:r>
              <a:rPr lang="en-US" dirty="0" smtClean="0"/>
              <a:t> </a:t>
            </a:r>
            <a:r>
              <a:rPr lang="en-US" dirty="0"/>
              <a:t>Caregivers sign contracts specifying care responsibilities. </a:t>
            </a:r>
          </a:p>
          <a:p>
            <a:r>
              <a:rPr lang="en-US" dirty="0" smtClean="0"/>
              <a:t> </a:t>
            </a:r>
            <a:r>
              <a:rPr lang="en-US" dirty="0"/>
              <a:t>Caregivers are paid and entitled to social rights and working regulations. </a:t>
            </a:r>
          </a:p>
          <a:p>
            <a:r>
              <a:rPr lang="en-US" dirty="0" smtClean="0"/>
              <a:t>Care </a:t>
            </a:r>
            <a:r>
              <a:rPr lang="en-US" dirty="0"/>
              <a:t>tasks are specified according to professional qualifications. </a:t>
            </a:r>
          </a:p>
          <a:p>
            <a:r>
              <a:rPr lang="en-US" dirty="0" smtClean="0"/>
              <a:t>Care </a:t>
            </a:r>
            <a:r>
              <a:rPr lang="en-US" dirty="0"/>
              <a:t>workers have a time schedule and go ‘off duty’. </a:t>
            </a:r>
          </a:p>
        </p:txBody>
      </p:sp>
      <p:sp>
        <p:nvSpPr>
          <p:cNvPr id="5" name="pole tekstowe 4"/>
          <p:cNvSpPr txBox="1"/>
          <p:nvPr/>
        </p:nvSpPr>
        <p:spPr>
          <a:xfrm>
            <a:off x="5508104" y="5157192"/>
            <a:ext cx="3024336" cy="369332"/>
          </a:xfrm>
          <a:prstGeom prst="rect">
            <a:avLst/>
          </a:prstGeom>
          <a:noFill/>
        </p:spPr>
        <p:txBody>
          <a:bodyPr wrap="square" rtlCol="0">
            <a:spAutoFit/>
          </a:bodyPr>
          <a:lstStyle/>
          <a:p>
            <a:r>
              <a:rPr lang="pl-PL" dirty="0" smtClean="0"/>
              <a:t>Golinowska et al. 2015</a:t>
            </a:r>
            <a:endParaRPr lang="en-GB" dirty="0"/>
          </a:p>
        </p:txBody>
      </p:sp>
    </p:spTree>
    <p:extLst>
      <p:ext uri="{BB962C8B-B14F-4D97-AF65-F5344CB8AC3E}">
        <p14:creationId xmlns:p14="http://schemas.microsoft.com/office/powerpoint/2010/main" val="354451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Autofit/>
          </a:bodyPr>
          <a:lstStyle/>
          <a:p>
            <a:r>
              <a:rPr lang="en-US" sz="3200" b="1" dirty="0" smtClean="0">
                <a:effectLst/>
              </a:rPr>
              <a:t>EUROPEAN OBSERVATORY ON HEALTH SYSTEMS AND POLICIES</a:t>
            </a:r>
            <a:r>
              <a:rPr lang="pl-PL" sz="3200" b="1" dirty="0" smtClean="0">
                <a:effectLst/>
              </a:rPr>
              <a:t>: </a:t>
            </a:r>
            <a:endParaRPr lang="en-GB" sz="3200" dirty="0"/>
          </a:p>
        </p:txBody>
      </p:sp>
      <p:sp>
        <p:nvSpPr>
          <p:cNvPr id="3" name="Symbol zastępczy zawartości 2"/>
          <p:cNvSpPr>
            <a:spLocks noGrp="1"/>
          </p:cNvSpPr>
          <p:nvPr>
            <p:ph idx="1"/>
          </p:nvPr>
        </p:nvSpPr>
        <p:spPr>
          <a:xfrm>
            <a:off x="457200" y="908720"/>
            <a:ext cx="8229600" cy="5688632"/>
          </a:xfrm>
        </p:spPr>
        <p:txBody>
          <a:bodyPr>
            <a:normAutofit fontScale="62500" lnSpcReduction="20000"/>
          </a:bodyPr>
          <a:lstStyle/>
          <a:p>
            <a:pPr algn="just"/>
            <a:r>
              <a:rPr lang="en-US" sz="3800" b="1" dirty="0" smtClean="0">
                <a:effectLst/>
              </a:rPr>
              <a:t>Long-term care.</a:t>
            </a:r>
            <a:r>
              <a:rPr lang="en-US" sz="3800" dirty="0" smtClean="0">
                <a:effectLst/>
              </a:rPr>
              <a:t> Long-term care encompasses </a:t>
            </a:r>
            <a:r>
              <a:rPr lang="en-US" sz="3800" dirty="0" smtClean="0">
                <a:effectLst>
                  <a:outerShdw blurRad="38100" dist="38100" dir="2700000" algn="tl">
                    <a:srgbClr val="000000">
                      <a:alpha val="43137"/>
                    </a:srgbClr>
                  </a:outerShdw>
                </a:effectLst>
              </a:rPr>
              <a:t>a broad range </a:t>
            </a:r>
            <a:r>
              <a:rPr lang="en-US" sz="3800" dirty="0" smtClean="0">
                <a:effectLst/>
              </a:rPr>
              <a:t>of help with </a:t>
            </a:r>
            <a:r>
              <a:rPr lang="en-US" sz="3800" dirty="0" smtClean="0">
                <a:effectLst>
                  <a:outerShdw blurRad="38100" dist="38100" dir="2700000" algn="tl">
                    <a:srgbClr val="000000">
                      <a:alpha val="43137"/>
                    </a:srgbClr>
                  </a:outerShdw>
                </a:effectLst>
              </a:rPr>
              <a:t>daily activities </a:t>
            </a:r>
            <a:r>
              <a:rPr lang="en-US" sz="3800" dirty="0" smtClean="0">
                <a:effectLst/>
              </a:rPr>
              <a:t>that chronically disabled individuals need for a </a:t>
            </a:r>
            <a:r>
              <a:rPr lang="en-US" sz="3800" dirty="0" smtClean="0">
                <a:effectLst>
                  <a:outerShdw blurRad="38100" dist="38100" dir="2700000" algn="tl">
                    <a:srgbClr val="000000">
                      <a:alpha val="43137"/>
                    </a:srgbClr>
                  </a:outerShdw>
                </a:effectLst>
              </a:rPr>
              <a:t>prolonged period of time</a:t>
            </a:r>
            <a:r>
              <a:rPr lang="en-US" sz="3800" dirty="0" smtClean="0">
                <a:effectLst/>
              </a:rPr>
              <a:t>. Long-term care is primarily concerned with maintaining or improving the ability of elderly people with disabilities </a:t>
            </a:r>
            <a:r>
              <a:rPr lang="en-US" sz="3800" dirty="0" smtClean="0">
                <a:effectLst>
                  <a:outerShdw blurRad="38100" dist="38100" dir="2700000" algn="tl">
                    <a:srgbClr val="000000">
                      <a:alpha val="43137"/>
                    </a:srgbClr>
                  </a:outerShdw>
                </a:effectLst>
              </a:rPr>
              <a:t>to function as independently as possible for as long as possible</a:t>
            </a:r>
            <a:r>
              <a:rPr lang="en-US" sz="3800" dirty="0" smtClean="0">
                <a:effectLst/>
              </a:rPr>
              <a:t>; it also encompasses </a:t>
            </a:r>
            <a:r>
              <a:rPr lang="en-US" sz="3800" b="1" dirty="0" smtClean="0">
                <a:effectLst/>
              </a:rPr>
              <a:t>social and environmental needs </a:t>
            </a:r>
            <a:r>
              <a:rPr lang="en-US" sz="3800" dirty="0" smtClean="0">
                <a:effectLst/>
              </a:rPr>
              <a:t>and is therefore </a:t>
            </a:r>
            <a:r>
              <a:rPr lang="en-US" sz="3800" b="1" dirty="0" smtClean="0">
                <a:effectLst>
                  <a:outerShdw blurRad="38100" dist="38100" dir="2700000" algn="tl">
                    <a:srgbClr val="000000">
                      <a:alpha val="43137"/>
                    </a:srgbClr>
                  </a:outerShdw>
                </a:effectLst>
              </a:rPr>
              <a:t>broader than the medical mode</a:t>
            </a:r>
            <a:r>
              <a:rPr lang="en-US" sz="3800" dirty="0" smtClean="0">
                <a:effectLst/>
              </a:rPr>
              <a:t>l that dominates acute care; it is primarily low-tech, although it </a:t>
            </a:r>
            <a:r>
              <a:rPr lang="en-US" sz="3800" b="1" dirty="0" smtClean="0">
                <a:effectLst>
                  <a:outerShdw blurRad="38100" dist="38100" dir="2700000" algn="tl">
                    <a:srgbClr val="000000">
                      <a:alpha val="43137"/>
                    </a:srgbClr>
                  </a:outerShdw>
                </a:effectLst>
              </a:rPr>
              <a:t>has become more complicated as elderly persons with complex medical needs are discharged to</a:t>
            </a:r>
            <a:r>
              <a:rPr lang="en-US" sz="3800" dirty="0" smtClean="0">
                <a:effectLst/>
              </a:rPr>
              <a:t>, or remain in, traditional long-term care settings, including their own homes; </a:t>
            </a:r>
            <a:r>
              <a:rPr lang="en-US" sz="3800" b="1" dirty="0" smtClean="0">
                <a:effectLst>
                  <a:outerShdw blurRad="38100" dist="38100" dir="2700000" algn="tl">
                    <a:srgbClr val="000000">
                      <a:alpha val="43137"/>
                    </a:srgbClr>
                  </a:outerShdw>
                </a:effectLst>
              </a:rPr>
              <a:t>services and housing </a:t>
            </a:r>
            <a:r>
              <a:rPr lang="en-US" sz="3800" dirty="0" smtClean="0">
                <a:effectLst/>
              </a:rPr>
              <a:t>are both essential to the development of long-term care policy and systems. Nursing homes, visiting nurses, home intravenous and other services provided to chronically ill or disabled persons.</a:t>
            </a:r>
            <a:endParaRPr lang="pl-PL" sz="3800" dirty="0"/>
          </a:p>
          <a:p>
            <a:pPr marL="0" indent="0">
              <a:buNone/>
            </a:pPr>
            <a:endParaRPr lang="pl-PL" sz="1900" b="1" dirty="0" smtClean="0">
              <a:effectLst/>
            </a:endParaRPr>
          </a:p>
          <a:p>
            <a:pPr marL="0" indent="0">
              <a:buNone/>
            </a:pPr>
            <a:endParaRPr lang="pl-PL" sz="1900" b="1" dirty="0"/>
          </a:p>
          <a:p>
            <a:pPr marL="0" indent="0">
              <a:buNone/>
            </a:pPr>
            <a:endParaRPr lang="pl-PL" sz="1900" b="1" dirty="0" smtClean="0">
              <a:effectLst/>
            </a:endParaRPr>
          </a:p>
          <a:p>
            <a:pPr marL="0" indent="0">
              <a:buNone/>
            </a:pPr>
            <a:endParaRPr lang="pl-PL" sz="1900" b="1" dirty="0"/>
          </a:p>
          <a:p>
            <a:pPr marL="0" indent="0">
              <a:buNone/>
            </a:pPr>
            <a:r>
              <a:rPr lang="en-US" sz="1900" b="1" dirty="0" smtClean="0">
                <a:effectLst/>
              </a:rPr>
              <a:t>DEFINITION FROM THE WHO GLOSSARY OF TERMS</a:t>
            </a:r>
            <a:r>
              <a:rPr lang="en-US" sz="1900" dirty="0" smtClean="0">
                <a:effectLst/>
              </a:rPr>
              <a:t> (available at: </a:t>
            </a:r>
            <a:r>
              <a:rPr lang="en-US" sz="1900" dirty="0" smtClean="0">
                <a:effectLst/>
                <a:hlinkClick r:id="rId2"/>
              </a:rPr>
              <a:t>http://www.wpro.who.int/chips/chip04/definitions.htm</a:t>
            </a:r>
            <a:endParaRPr lang="en-GB" sz="1900" dirty="0"/>
          </a:p>
        </p:txBody>
      </p:sp>
    </p:spTree>
    <p:extLst>
      <p:ext uri="{BB962C8B-B14F-4D97-AF65-F5344CB8AC3E}">
        <p14:creationId xmlns:p14="http://schemas.microsoft.com/office/powerpoint/2010/main" val="1996408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Preliminary </a:t>
            </a:r>
            <a:r>
              <a:rPr lang="pl-PL" dirty="0" err="1" smtClean="0"/>
              <a:t>assumption</a:t>
            </a:r>
            <a:r>
              <a:rPr lang="pl-PL" dirty="0" smtClean="0"/>
              <a:t> </a:t>
            </a:r>
            <a:endParaRPr lang="en-GB" dirty="0"/>
          </a:p>
        </p:txBody>
      </p:sp>
      <p:sp>
        <p:nvSpPr>
          <p:cNvPr id="3" name="Symbol zastępczy zawartości 2"/>
          <p:cNvSpPr>
            <a:spLocks noGrp="1"/>
          </p:cNvSpPr>
          <p:nvPr>
            <p:ph idx="1"/>
          </p:nvPr>
        </p:nvSpPr>
        <p:spPr>
          <a:xfrm>
            <a:off x="395536" y="1196752"/>
            <a:ext cx="8291264" cy="4929411"/>
          </a:xfrm>
        </p:spPr>
        <p:txBody>
          <a:bodyPr>
            <a:normAutofit/>
          </a:bodyPr>
          <a:lstStyle/>
          <a:p>
            <a:pPr marL="0" indent="0" algn="ctr">
              <a:buNone/>
            </a:pPr>
            <a:r>
              <a:rPr lang="pl-PL" sz="2800" dirty="0" err="1" smtClean="0"/>
              <a:t>State’s</a:t>
            </a:r>
            <a:r>
              <a:rPr lang="pl-PL" sz="2800" dirty="0" smtClean="0"/>
              <a:t> </a:t>
            </a:r>
            <a:r>
              <a:rPr lang="pl-PL" sz="2800" dirty="0" err="1" smtClean="0"/>
              <a:t>accountability</a:t>
            </a:r>
            <a:r>
              <a:rPr lang="pl-PL" sz="2800" dirty="0" smtClean="0"/>
              <a:t> – as </a:t>
            </a:r>
            <a:r>
              <a:rPr lang="pl-PL" sz="2800" i="1" dirty="0" smtClean="0"/>
              <a:t>a sine qua non </a:t>
            </a:r>
            <a:r>
              <a:rPr lang="pl-PL" sz="2800" dirty="0" err="1" smtClean="0"/>
              <a:t>condition</a:t>
            </a:r>
            <a:r>
              <a:rPr lang="pl-PL" sz="2800" dirty="0" smtClean="0"/>
              <a:t> for </a:t>
            </a:r>
            <a:r>
              <a:rPr lang="pl-PL" sz="2800" dirty="0" err="1" smtClean="0"/>
              <a:t>preservation</a:t>
            </a:r>
            <a:r>
              <a:rPr lang="pl-PL" sz="2800" dirty="0" smtClean="0"/>
              <a:t> of non-</a:t>
            </a:r>
            <a:r>
              <a:rPr lang="pl-PL" sz="2800" dirty="0" err="1" smtClean="0"/>
              <a:t>discrimination</a:t>
            </a:r>
            <a:r>
              <a:rPr lang="pl-PL" sz="2800" dirty="0" smtClean="0"/>
              <a:t>, </a:t>
            </a:r>
            <a:r>
              <a:rPr lang="pl-PL" sz="2800" dirty="0" err="1" smtClean="0"/>
              <a:t>autonomy</a:t>
            </a:r>
            <a:r>
              <a:rPr lang="pl-PL" sz="2800" dirty="0" smtClean="0"/>
              <a:t>, </a:t>
            </a:r>
            <a:r>
              <a:rPr lang="pl-PL" sz="2800" dirty="0" err="1" smtClean="0"/>
              <a:t>independence</a:t>
            </a:r>
            <a:r>
              <a:rPr lang="pl-PL" sz="2800" dirty="0" smtClean="0"/>
              <a:t>,</a:t>
            </a:r>
          </a:p>
          <a:p>
            <a:pPr marL="0" indent="0" algn="ctr">
              <a:buNone/>
            </a:pPr>
            <a:r>
              <a:rPr lang="pl-PL" sz="2800" dirty="0" err="1" smtClean="0"/>
              <a:t>participation</a:t>
            </a:r>
            <a:r>
              <a:rPr lang="pl-PL" sz="2800" dirty="0" smtClean="0"/>
              <a:t> and </a:t>
            </a:r>
            <a:r>
              <a:rPr lang="pl-PL" sz="2800" dirty="0" err="1" smtClean="0"/>
              <a:t>effective</a:t>
            </a:r>
            <a:r>
              <a:rPr lang="pl-PL" sz="2800" dirty="0" smtClean="0"/>
              <a:t> </a:t>
            </a:r>
            <a:r>
              <a:rPr lang="pl-PL" sz="2800" dirty="0" err="1" smtClean="0"/>
              <a:t>enjoyment</a:t>
            </a:r>
            <a:r>
              <a:rPr lang="pl-PL" sz="2800" dirty="0" smtClean="0"/>
              <a:t> of </a:t>
            </a:r>
            <a:r>
              <a:rPr lang="pl-PL" sz="2800" dirty="0" err="1" smtClean="0"/>
              <a:t>other</a:t>
            </a:r>
            <a:r>
              <a:rPr lang="pl-PL" sz="2800" dirty="0" smtClean="0"/>
              <a:t> </a:t>
            </a:r>
            <a:r>
              <a:rPr lang="pl-PL" sz="2800" dirty="0" err="1" smtClean="0"/>
              <a:t>rights</a:t>
            </a:r>
            <a:r>
              <a:rPr lang="pl-PL" sz="2800" dirty="0" smtClean="0"/>
              <a:t> in the </a:t>
            </a:r>
            <a:r>
              <a:rPr lang="pl-PL" sz="2800" dirty="0" err="1" smtClean="0"/>
              <a:t>long</a:t>
            </a:r>
            <a:r>
              <a:rPr lang="pl-PL" sz="2800" dirty="0" smtClean="0"/>
              <a:t> – term </a:t>
            </a:r>
            <a:r>
              <a:rPr lang="pl-PL" sz="2800" dirty="0" err="1" smtClean="0"/>
              <a:t>care</a:t>
            </a:r>
            <a:endParaRPr lang="pl-PL" sz="2800" dirty="0" smtClean="0"/>
          </a:p>
          <a:p>
            <a:pPr marL="0" indent="0" algn="ctr">
              <a:buNone/>
            </a:pPr>
            <a:endParaRPr lang="pl-PL" sz="2800" dirty="0"/>
          </a:p>
          <a:p>
            <a:pPr marL="0" indent="0">
              <a:buNone/>
            </a:pPr>
            <a:r>
              <a:rPr lang="pl-PL" dirty="0" smtClean="0"/>
              <a:t>   </a:t>
            </a:r>
          </a:p>
        </p:txBody>
      </p:sp>
      <p:sp>
        <p:nvSpPr>
          <p:cNvPr id="5" name="Prostokąt 4"/>
          <p:cNvSpPr/>
          <p:nvPr/>
        </p:nvSpPr>
        <p:spPr>
          <a:xfrm>
            <a:off x="467544" y="3429001"/>
            <a:ext cx="6408712" cy="289310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t>Right to dignity, physical and mental integrity, freedom and security</a:t>
            </a:r>
          </a:p>
          <a:p>
            <a:r>
              <a:rPr lang="en-US" sz="1400" dirty="0"/>
              <a:t>Right to self determination</a:t>
            </a:r>
          </a:p>
          <a:p>
            <a:r>
              <a:rPr lang="en-US" sz="1400" dirty="0"/>
              <a:t>Right to privacy</a:t>
            </a:r>
          </a:p>
          <a:p>
            <a:r>
              <a:rPr lang="en-US" sz="1400" dirty="0"/>
              <a:t>Right to high quality and tailored care</a:t>
            </a:r>
          </a:p>
          <a:p>
            <a:r>
              <a:rPr lang="en-US" sz="1400" dirty="0"/>
              <a:t>Right to </a:t>
            </a:r>
            <a:r>
              <a:rPr lang="en-US" sz="1400" dirty="0" err="1"/>
              <a:t>personalised</a:t>
            </a:r>
            <a:r>
              <a:rPr lang="en-US" sz="1400" dirty="0"/>
              <a:t> information, advice and informed consent</a:t>
            </a:r>
          </a:p>
          <a:p>
            <a:r>
              <a:rPr lang="en-US" sz="1400" dirty="0"/>
              <a:t>Right to continued communication, participation in society and cultural activity</a:t>
            </a:r>
          </a:p>
          <a:p>
            <a:r>
              <a:rPr lang="en-US" sz="1400" dirty="0"/>
              <a:t>Right to freedom of expression and freedom of thought/conscience: convictions, beliefs and values </a:t>
            </a:r>
          </a:p>
          <a:p>
            <a:r>
              <a:rPr lang="en-US" sz="1400" dirty="0"/>
              <a:t>Right to palliative care and support, and respect and dignity in dying and in death</a:t>
            </a:r>
          </a:p>
          <a:p>
            <a:r>
              <a:rPr lang="en-US" sz="1400" dirty="0"/>
              <a:t>Right to </a:t>
            </a:r>
            <a:r>
              <a:rPr lang="en-US" sz="1400" dirty="0" smtClean="0"/>
              <a:t>redress</a:t>
            </a:r>
            <a:r>
              <a:rPr lang="pl-PL" sz="1400" dirty="0" smtClean="0"/>
              <a:t> </a:t>
            </a:r>
          </a:p>
          <a:p>
            <a:r>
              <a:rPr lang="pl-PL" sz="1400" dirty="0" smtClean="0"/>
              <a:t>(</a:t>
            </a:r>
            <a:r>
              <a:rPr lang="pl-PL" sz="1400" dirty="0" err="1" smtClean="0"/>
              <a:t>according</a:t>
            </a:r>
            <a:r>
              <a:rPr lang="pl-PL" sz="1400" dirty="0" smtClean="0"/>
              <a:t> to: </a:t>
            </a:r>
            <a:r>
              <a:rPr lang="en-US" sz="1400" i="1" dirty="0" smtClean="0"/>
              <a:t>The European Charter of the Rights and Responsibilities of Older People in Need of Long-term Care and Assistance</a:t>
            </a:r>
            <a:r>
              <a:rPr lang="pl-PL" sz="1400" i="1" dirty="0" smtClean="0"/>
              <a:t>)</a:t>
            </a:r>
            <a:r>
              <a:rPr lang="en-US" sz="1400" i="1" dirty="0" smtClean="0"/>
              <a:t> </a:t>
            </a:r>
            <a:endParaRPr lang="en-GB" sz="1400" dirty="0" smtClean="0"/>
          </a:p>
          <a:p>
            <a:endParaRPr lang="en-US" sz="1400" dirty="0"/>
          </a:p>
        </p:txBody>
      </p:sp>
    </p:spTree>
    <p:extLst>
      <p:ext uri="{BB962C8B-B14F-4D97-AF65-F5344CB8AC3E}">
        <p14:creationId xmlns:p14="http://schemas.microsoft.com/office/powerpoint/2010/main" val="133130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What does </a:t>
            </a:r>
            <a:r>
              <a:rPr lang="en-US" dirty="0" err="1" smtClean="0"/>
              <a:t>accountab</a:t>
            </a:r>
            <a:r>
              <a:rPr lang="pl-PL" dirty="0" smtClean="0"/>
              <a:t>i</a:t>
            </a:r>
            <a:r>
              <a:rPr lang="en-US" dirty="0" err="1" smtClean="0"/>
              <a:t>lity</a:t>
            </a:r>
            <a:r>
              <a:rPr lang="en-US" dirty="0" smtClean="0"/>
              <a:t> mean?</a:t>
            </a:r>
            <a:br>
              <a:rPr lang="en-US" dirty="0" smtClean="0"/>
            </a:br>
            <a:r>
              <a:rPr lang="pl-PL" dirty="0" smtClean="0"/>
              <a:t> </a:t>
            </a:r>
            <a:endParaRPr lang="en-GB" dirty="0"/>
          </a:p>
        </p:txBody>
      </p:sp>
      <p:sp>
        <p:nvSpPr>
          <p:cNvPr id="3" name="Symbol zastępczy zawartości 2"/>
          <p:cNvSpPr>
            <a:spLocks noGrp="1"/>
          </p:cNvSpPr>
          <p:nvPr>
            <p:ph idx="1"/>
          </p:nvPr>
        </p:nvSpPr>
        <p:spPr>
          <a:xfrm>
            <a:off x="457200" y="1052736"/>
            <a:ext cx="8229600" cy="5616624"/>
          </a:xfrm>
        </p:spPr>
        <p:txBody>
          <a:bodyPr>
            <a:normAutofit fontScale="85000" lnSpcReduction="20000"/>
          </a:bodyPr>
          <a:lstStyle/>
          <a:p>
            <a:pPr marL="0" indent="0">
              <a:buNone/>
            </a:pPr>
            <a:r>
              <a:rPr lang="pl-PL" dirty="0" smtClean="0"/>
              <a:t>It </a:t>
            </a:r>
            <a:r>
              <a:rPr lang="pl-PL" dirty="0" err="1" smtClean="0"/>
              <a:t>is</a:t>
            </a:r>
            <a:r>
              <a:rPr lang="pl-PL" dirty="0" smtClean="0"/>
              <a:t> </a:t>
            </a:r>
            <a:r>
              <a:rPr lang="en-US" dirty="0" smtClean="0"/>
              <a:t>multidimensional </a:t>
            </a:r>
            <a:r>
              <a:rPr lang="pl-PL" dirty="0" smtClean="0"/>
              <a:t>and it </a:t>
            </a:r>
            <a:r>
              <a:rPr lang="en-US" dirty="0" smtClean="0"/>
              <a:t>refers </a:t>
            </a:r>
            <a:r>
              <a:rPr lang="pl-PL" dirty="0" smtClean="0"/>
              <a:t>(</a:t>
            </a:r>
            <a:r>
              <a:rPr lang="pl-PL" dirty="0" err="1" smtClean="0"/>
              <a:t>at</a:t>
            </a:r>
            <a:r>
              <a:rPr lang="pl-PL" dirty="0" smtClean="0"/>
              <a:t> </a:t>
            </a:r>
            <a:r>
              <a:rPr lang="pl-PL" dirty="0" err="1" smtClean="0"/>
              <a:t>least</a:t>
            </a:r>
            <a:r>
              <a:rPr lang="pl-PL" dirty="0" smtClean="0"/>
              <a:t>) </a:t>
            </a:r>
            <a:r>
              <a:rPr lang="en-US" dirty="0" smtClean="0"/>
              <a:t>to three dimensions</a:t>
            </a:r>
            <a:r>
              <a:rPr lang="pl-PL" dirty="0" smtClean="0"/>
              <a:t>: </a:t>
            </a:r>
          </a:p>
          <a:p>
            <a:pPr>
              <a:buFontTx/>
              <a:buChar char="-"/>
            </a:pPr>
            <a:r>
              <a:rPr lang="pl-PL" b="1" dirty="0" smtClean="0"/>
              <a:t>f</a:t>
            </a:r>
            <a:r>
              <a:rPr lang="en-US" b="1" dirty="0" err="1" smtClean="0"/>
              <a:t>inancial</a:t>
            </a:r>
            <a:r>
              <a:rPr lang="en-US" b="1" dirty="0" smtClean="0"/>
              <a:t> accountability</a:t>
            </a:r>
            <a:r>
              <a:rPr lang="en-US" dirty="0" smtClean="0"/>
              <a:t> refers to a focus on complying to explicit financial reporting procedures; </a:t>
            </a:r>
            <a:endParaRPr lang="pl-PL" dirty="0" smtClean="0"/>
          </a:p>
          <a:p>
            <a:pPr>
              <a:buFontTx/>
              <a:buChar char="-"/>
            </a:pPr>
            <a:r>
              <a:rPr lang="pl-PL" b="1" dirty="0" smtClean="0"/>
              <a:t>p</a:t>
            </a:r>
            <a:r>
              <a:rPr lang="en-US" b="1" dirty="0" err="1" smtClean="0"/>
              <a:t>erformance</a:t>
            </a:r>
            <a:r>
              <a:rPr lang="en-US" b="1" dirty="0" smtClean="0"/>
              <a:t> accountability</a:t>
            </a:r>
            <a:r>
              <a:rPr lang="en-US" dirty="0" smtClean="0"/>
              <a:t> refers to a </a:t>
            </a:r>
            <a:r>
              <a:rPr lang="en-US" b="1" dirty="0" smtClean="0">
                <a:solidFill>
                  <a:srgbClr val="C00000"/>
                </a:solidFill>
              </a:rPr>
              <a:t>focus on achieving defined or prescribed</a:t>
            </a:r>
            <a:r>
              <a:rPr lang="en-US" dirty="0" smtClean="0"/>
              <a:t>, measureable outputs;</a:t>
            </a:r>
            <a:endParaRPr lang="pl-PL" dirty="0"/>
          </a:p>
          <a:p>
            <a:pPr>
              <a:buFontTx/>
              <a:buChar char="-"/>
            </a:pPr>
            <a:r>
              <a:rPr lang="en-US" b="1" dirty="0" smtClean="0"/>
              <a:t>political/democratic accountability</a:t>
            </a:r>
            <a:r>
              <a:rPr lang="en-US" dirty="0" smtClean="0"/>
              <a:t> dimension refers to </a:t>
            </a:r>
            <a:r>
              <a:rPr lang="en-US" b="1" dirty="0" smtClean="0">
                <a:solidFill>
                  <a:srgbClr val="C00000"/>
                </a:solidFill>
              </a:rPr>
              <a:t>fulfilling public trust</a:t>
            </a:r>
            <a:r>
              <a:rPr lang="en-US" dirty="0" smtClean="0"/>
              <a:t>, and in healthcare equates to public accountability</a:t>
            </a:r>
            <a:r>
              <a:rPr lang="pl-PL" dirty="0" smtClean="0"/>
              <a:t> (Berta&amp; </a:t>
            </a:r>
            <a:r>
              <a:rPr lang="pl-PL" dirty="0" err="1" smtClean="0"/>
              <a:t>Laporte</a:t>
            </a:r>
            <a:r>
              <a:rPr lang="pl-PL" dirty="0" smtClean="0"/>
              <a:t>&amp;</a:t>
            </a:r>
            <a:r>
              <a:rPr lang="en-GB" dirty="0" smtClean="0"/>
              <a:t> W</a:t>
            </a:r>
            <a:r>
              <a:rPr lang="pl-PL" dirty="0" err="1" smtClean="0"/>
              <a:t>odchis</a:t>
            </a:r>
            <a:r>
              <a:rPr lang="en-GB" dirty="0" smtClean="0"/>
              <a:t>, </a:t>
            </a:r>
            <a:r>
              <a:rPr lang="pl-PL" dirty="0" smtClean="0"/>
              <a:t>2014).</a:t>
            </a:r>
          </a:p>
          <a:p>
            <a:pPr marL="0" indent="0">
              <a:buNone/>
            </a:pPr>
            <a:r>
              <a:rPr lang="en-US" dirty="0" smtClean="0"/>
              <a:t> </a:t>
            </a:r>
            <a:endParaRPr lang="pl-PL" dirty="0" smtClean="0"/>
          </a:p>
          <a:p>
            <a:pPr>
              <a:buFontTx/>
              <a:buChar char="-"/>
            </a:pPr>
            <a:r>
              <a:rPr lang="pl-PL" dirty="0" smtClean="0"/>
              <a:t>Just </a:t>
            </a:r>
            <a:r>
              <a:rPr lang="en-US" b="1" dirty="0" smtClean="0">
                <a:solidFill>
                  <a:srgbClr val="C00000"/>
                </a:solidFill>
              </a:rPr>
              <a:t>being answerable </a:t>
            </a:r>
            <a:r>
              <a:rPr lang="en-US" dirty="0" smtClean="0"/>
              <a:t>for the final consequences</a:t>
            </a:r>
            <a:endParaRPr lang="pl-PL" dirty="0" smtClean="0"/>
          </a:p>
          <a:p>
            <a:pPr marL="0" indent="0">
              <a:buNone/>
            </a:pPr>
            <a:endParaRPr lang="pl-PL" dirty="0" smtClean="0"/>
          </a:p>
          <a:p>
            <a:pPr marL="0" indent="0">
              <a:buNone/>
            </a:pPr>
            <a:r>
              <a:rPr lang="pl-PL" dirty="0" smtClean="0"/>
              <a:t> </a:t>
            </a:r>
          </a:p>
          <a:p>
            <a:pPr>
              <a:buFontTx/>
              <a:buChar char="-"/>
            </a:pPr>
            <a:endParaRPr lang="pl-PL" dirty="0" smtClean="0"/>
          </a:p>
          <a:p>
            <a:pPr marL="0" indent="0">
              <a:buNone/>
            </a:pPr>
            <a:endParaRPr lang="pl-PL" dirty="0" smtClean="0"/>
          </a:p>
          <a:p>
            <a:endParaRPr lang="en-GB" dirty="0"/>
          </a:p>
        </p:txBody>
      </p:sp>
    </p:spTree>
    <p:extLst>
      <p:ext uri="{BB962C8B-B14F-4D97-AF65-F5344CB8AC3E}">
        <p14:creationId xmlns:p14="http://schemas.microsoft.com/office/powerpoint/2010/main" val="165820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main</a:t>
            </a:r>
            <a:r>
              <a:rPr lang="pl-PL" dirty="0" smtClean="0"/>
              <a:t> </a:t>
            </a:r>
            <a:r>
              <a:rPr lang="pl-PL" dirty="0" err="1" smtClean="0"/>
              <a:t>question</a:t>
            </a:r>
            <a:r>
              <a:rPr lang="pl-PL" dirty="0" smtClean="0"/>
              <a:t>: </a:t>
            </a:r>
            <a:endParaRPr lang="en-GB" dirty="0"/>
          </a:p>
        </p:txBody>
      </p:sp>
      <p:sp>
        <p:nvSpPr>
          <p:cNvPr id="3" name="Symbol zastępczy zawartości 2"/>
          <p:cNvSpPr>
            <a:spLocks noGrp="1"/>
          </p:cNvSpPr>
          <p:nvPr>
            <p:ph idx="1"/>
          </p:nvPr>
        </p:nvSpPr>
        <p:spPr/>
        <p:txBody>
          <a:bodyPr/>
          <a:lstStyle/>
          <a:p>
            <a:endParaRPr lang="pl-PL" dirty="0" smtClean="0"/>
          </a:p>
          <a:p>
            <a:r>
              <a:rPr lang="pl-PL" dirty="0" smtClean="0"/>
              <a:t>„</a:t>
            </a:r>
            <a:r>
              <a:rPr lang="pl-PL" dirty="0" err="1" smtClean="0"/>
              <a:t>taking</a:t>
            </a:r>
            <a:r>
              <a:rPr lang="pl-PL" dirty="0"/>
              <a:t> </a:t>
            </a:r>
            <a:r>
              <a:rPr lang="pl-PL" dirty="0" err="1" smtClean="0"/>
              <a:t>steps</a:t>
            </a:r>
            <a:r>
              <a:rPr lang="pl-PL" dirty="0" smtClean="0"/>
              <a:t>” </a:t>
            </a:r>
          </a:p>
          <a:p>
            <a:r>
              <a:rPr lang="pl-PL" dirty="0" smtClean="0"/>
              <a:t> „</a:t>
            </a:r>
            <a:r>
              <a:rPr lang="pl-PL" dirty="0" err="1" smtClean="0"/>
              <a:t>fostering</a:t>
            </a:r>
            <a:r>
              <a:rPr lang="pl-PL" dirty="0" smtClean="0"/>
              <a:t>” </a:t>
            </a:r>
          </a:p>
          <a:p>
            <a:r>
              <a:rPr lang="pl-PL" dirty="0" smtClean="0"/>
              <a:t> „</a:t>
            </a:r>
            <a:r>
              <a:rPr lang="pl-PL" dirty="0" err="1" smtClean="0"/>
              <a:t>taking</a:t>
            </a:r>
            <a:r>
              <a:rPr lang="pl-PL" dirty="0" smtClean="0"/>
              <a:t> </a:t>
            </a:r>
            <a:r>
              <a:rPr lang="pl-PL" dirty="0" err="1" smtClean="0"/>
              <a:t>positive</a:t>
            </a:r>
            <a:r>
              <a:rPr lang="pl-PL" dirty="0" smtClean="0"/>
              <a:t> </a:t>
            </a:r>
            <a:r>
              <a:rPr lang="pl-PL" dirty="0" err="1" smtClean="0"/>
              <a:t>actions</a:t>
            </a:r>
            <a:r>
              <a:rPr lang="pl-PL" dirty="0" smtClean="0"/>
              <a:t>”</a:t>
            </a:r>
          </a:p>
          <a:p>
            <a:r>
              <a:rPr lang="pl-PL" dirty="0" smtClean="0"/>
              <a:t> etc. </a:t>
            </a:r>
          </a:p>
          <a:p>
            <a:pPr marL="0" indent="0">
              <a:buNone/>
            </a:pPr>
            <a:r>
              <a:rPr lang="pl-PL" dirty="0" err="1" smtClean="0"/>
              <a:t>Is</a:t>
            </a:r>
            <a:r>
              <a:rPr lang="pl-PL" dirty="0" smtClean="0"/>
              <a:t> it </a:t>
            </a:r>
            <a:r>
              <a:rPr lang="pl-PL" dirty="0" err="1" smtClean="0"/>
              <a:t>enough</a:t>
            </a:r>
            <a:r>
              <a:rPr lang="pl-PL" dirty="0" smtClean="0"/>
              <a:t> to </a:t>
            </a:r>
            <a:r>
              <a:rPr lang="pl-PL" dirty="0" err="1" smtClean="0"/>
              <a:t>call</a:t>
            </a:r>
            <a:r>
              <a:rPr lang="pl-PL" dirty="0" smtClean="0"/>
              <a:t> a </a:t>
            </a:r>
            <a:r>
              <a:rPr lang="pl-PL" dirty="0" err="1" smtClean="0"/>
              <a:t>State</a:t>
            </a:r>
            <a:r>
              <a:rPr lang="pl-PL" dirty="0"/>
              <a:t> </a:t>
            </a:r>
            <a:r>
              <a:rPr lang="pl-PL" dirty="0" smtClean="0"/>
              <a:t>„</a:t>
            </a:r>
            <a:r>
              <a:rPr lang="pl-PL" dirty="0" err="1" smtClean="0"/>
              <a:t>accountable</a:t>
            </a:r>
            <a:r>
              <a:rPr lang="pl-PL" dirty="0" smtClean="0"/>
              <a:t>”?  </a:t>
            </a:r>
            <a:endParaRPr lang="en-GB" dirty="0"/>
          </a:p>
        </p:txBody>
      </p:sp>
    </p:spTree>
    <p:extLst>
      <p:ext uri="{BB962C8B-B14F-4D97-AF65-F5344CB8AC3E}">
        <p14:creationId xmlns:p14="http://schemas.microsoft.com/office/powerpoint/2010/main" val="249360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More</a:t>
            </a:r>
            <a:r>
              <a:rPr lang="pl-PL" dirty="0" smtClean="0"/>
              <a:t> </a:t>
            </a:r>
            <a:r>
              <a:rPr lang="pl-PL" dirty="0" err="1" smtClean="0"/>
              <a:t>than</a:t>
            </a:r>
            <a:r>
              <a:rPr lang="pl-PL" dirty="0" smtClean="0"/>
              <a:t> </a:t>
            </a:r>
            <a:r>
              <a:rPr lang="pl-PL" dirty="0" err="1" smtClean="0"/>
              <a:t>responsibility</a:t>
            </a:r>
            <a:r>
              <a:rPr lang="pl-PL" dirty="0" smtClean="0"/>
              <a:t>:</a:t>
            </a:r>
            <a:endParaRPr lang="en-GB" dirty="0"/>
          </a:p>
        </p:txBody>
      </p:sp>
      <p:sp>
        <p:nvSpPr>
          <p:cNvPr id="3" name="Symbol zastępczy zawartości 2"/>
          <p:cNvSpPr>
            <a:spLocks noGrp="1"/>
          </p:cNvSpPr>
          <p:nvPr>
            <p:ph idx="1"/>
          </p:nvPr>
        </p:nvSpPr>
        <p:spPr>
          <a:xfrm>
            <a:off x="457200" y="1340768"/>
            <a:ext cx="8229600" cy="4785395"/>
          </a:xfrm>
        </p:spPr>
        <p:txBody>
          <a:bodyPr/>
          <a:lstStyle/>
          <a:p>
            <a:endParaRPr lang="pl-PL" dirty="0" smtClean="0"/>
          </a:p>
          <a:p>
            <a:pPr marL="0" indent="0">
              <a:buNone/>
            </a:pPr>
            <a:endParaRPr lang="pl-PL" dirty="0" smtClean="0"/>
          </a:p>
        </p:txBody>
      </p:sp>
      <p:sp>
        <p:nvSpPr>
          <p:cNvPr id="4" name="Prostokąt 3"/>
          <p:cNvSpPr/>
          <p:nvPr/>
        </p:nvSpPr>
        <p:spPr>
          <a:xfrm>
            <a:off x="179512" y="1126374"/>
            <a:ext cx="712879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200" dirty="0" err="1" smtClean="0">
                <a:solidFill>
                  <a:schemeClr val="tx1"/>
                </a:solidFill>
              </a:rPr>
              <a:t>Legal</a:t>
            </a:r>
            <a:r>
              <a:rPr lang="pl-PL" sz="3200" dirty="0" smtClean="0">
                <a:solidFill>
                  <a:schemeClr val="tx1"/>
                </a:solidFill>
              </a:rPr>
              <a:t> </a:t>
            </a:r>
            <a:r>
              <a:rPr lang="pl-PL" sz="3200" dirty="0" err="1" smtClean="0">
                <a:solidFill>
                  <a:schemeClr val="tx1"/>
                </a:solidFill>
              </a:rPr>
              <a:t>framework</a:t>
            </a:r>
            <a:r>
              <a:rPr lang="pl-PL" sz="3200" dirty="0" smtClean="0">
                <a:solidFill>
                  <a:schemeClr val="tx1"/>
                </a:solidFill>
              </a:rPr>
              <a:t> </a:t>
            </a:r>
          </a:p>
          <a:p>
            <a:r>
              <a:rPr lang="pl-PL" sz="3200" dirty="0" smtClean="0">
                <a:solidFill>
                  <a:schemeClr val="tx1"/>
                </a:solidFill>
              </a:rPr>
              <a:t>Law, </a:t>
            </a:r>
            <a:r>
              <a:rPr lang="pl-PL" sz="3200" dirty="0" err="1" smtClean="0">
                <a:solidFill>
                  <a:schemeClr val="tx1"/>
                </a:solidFill>
              </a:rPr>
              <a:t>effective</a:t>
            </a:r>
            <a:r>
              <a:rPr lang="pl-PL" sz="3200" dirty="0" smtClean="0">
                <a:solidFill>
                  <a:schemeClr val="tx1"/>
                </a:solidFill>
              </a:rPr>
              <a:t> </a:t>
            </a:r>
            <a:r>
              <a:rPr lang="pl-PL" sz="3200" dirty="0" err="1" smtClean="0">
                <a:solidFill>
                  <a:schemeClr val="tx1"/>
                </a:solidFill>
              </a:rPr>
              <a:t>remedies</a:t>
            </a:r>
            <a:r>
              <a:rPr lang="pl-PL" sz="3200" dirty="0" smtClean="0">
                <a:solidFill>
                  <a:schemeClr val="tx1"/>
                </a:solidFill>
              </a:rPr>
              <a:t>, </a:t>
            </a:r>
            <a:r>
              <a:rPr lang="pl-PL" sz="3200" dirty="0" err="1" smtClean="0">
                <a:solidFill>
                  <a:schemeClr val="tx1"/>
                </a:solidFill>
              </a:rPr>
              <a:t>procedures</a:t>
            </a:r>
            <a:r>
              <a:rPr lang="pl-PL" sz="3200" dirty="0" smtClean="0">
                <a:solidFill>
                  <a:schemeClr val="tx1"/>
                </a:solidFill>
              </a:rPr>
              <a:t>, etc. </a:t>
            </a:r>
            <a:endParaRPr lang="pl-PL" sz="3200" dirty="0">
              <a:solidFill>
                <a:schemeClr val="tx1"/>
              </a:solidFill>
            </a:endParaRPr>
          </a:p>
        </p:txBody>
      </p:sp>
      <p:sp>
        <p:nvSpPr>
          <p:cNvPr id="5" name="Prostokąt 4"/>
          <p:cNvSpPr/>
          <p:nvPr/>
        </p:nvSpPr>
        <p:spPr>
          <a:xfrm>
            <a:off x="434991" y="3717032"/>
            <a:ext cx="6801305"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800" dirty="0" err="1" smtClean="0">
                <a:solidFill>
                  <a:schemeClr val="tx1"/>
                </a:solidFill>
              </a:rPr>
              <a:t>Other</a:t>
            </a:r>
            <a:r>
              <a:rPr lang="pl-PL" sz="2800" dirty="0" smtClean="0">
                <a:solidFill>
                  <a:schemeClr val="tx1"/>
                </a:solidFill>
              </a:rPr>
              <a:t> </a:t>
            </a:r>
            <a:r>
              <a:rPr lang="pl-PL" sz="2800" dirty="0" err="1" smtClean="0">
                <a:solidFill>
                  <a:schemeClr val="tx1"/>
                </a:solidFill>
              </a:rPr>
              <a:t>activities</a:t>
            </a:r>
            <a:r>
              <a:rPr lang="pl-PL" sz="2800" dirty="0" smtClean="0">
                <a:solidFill>
                  <a:schemeClr val="tx1"/>
                </a:solidFill>
              </a:rPr>
              <a:t>: </a:t>
            </a:r>
          </a:p>
          <a:p>
            <a:r>
              <a:rPr lang="pl-PL" sz="2800" dirty="0" err="1" smtClean="0">
                <a:solidFill>
                  <a:schemeClr val="tx1"/>
                </a:solidFill>
              </a:rPr>
              <a:t>strategies</a:t>
            </a:r>
            <a:r>
              <a:rPr lang="pl-PL" sz="2800" dirty="0" smtClean="0">
                <a:solidFill>
                  <a:schemeClr val="tx1"/>
                </a:solidFill>
              </a:rPr>
              <a:t>, </a:t>
            </a:r>
            <a:r>
              <a:rPr lang="pl-PL" sz="2800" dirty="0" err="1" smtClean="0">
                <a:solidFill>
                  <a:schemeClr val="tx1"/>
                </a:solidFill>
              </a:rPr>
              <a:t>programs</a:t>
            </a:r>
            <a:r>
              <a:rPr lang="pl-PL" sz="2800" dirty="0" smtClean="0">
                <a:solidFill>
                  <a:schemeClr val="tx1"/>
                </a:solidFill>
              </a:rPr>
              <a:t>, monitoring, </a:t>
            </a:r>
            <a:r>
              <a:rPr lang="pl-PL" sz="2800" dirty="0" err="1" smtClean="0">
                <a:solidFill>
                  <a:schemeClr val="tx1"/>
                </a:solidFill>
              </a:rPr>
              <a:t>practice</a:t>
            </a:r>
            <a:r>
              <a:rPr lang="pl-PL" sz="2800" dirty="0" smtClean="0">
                <a:solidFill>
                  <a:schemeClr val="tx1"/>
                </a:solidFill>
              </a:rPr>
              <a:t>, </a:t>
            </a:r>
            <a:r>
              <a:rPr lang="pl-PL" sz="2800" dirty="0" err="1" smtClean="0">
                <a:solidFill>
                  <a:schemeClr val="tx1"/>
                </a:solidFill>
              </a:rPr>
              <a:t>awarness</a:t>
            </a:r>
            <a:r>
              <a:rPr lang="pl-PL" sz="2800" dirty="0" smtClean="0">
                <a:solidFill>
                  <a:schemeClr val="tx1"/>
                </a:solidFill>
              </a:rPr>
              <a:t> </a:t>
            </a:r>
            <a:r>
              <a:rPr lang="pl-PL" sz="2800" dirty="0" err="1" smtClean="0">
                <a:solidFill>
                  <a:schemeClr val="tx1"/>
                </a:solidFill>
              </a:rPr>
              <a:t>raising</a:t>
            </a:r>
            <a:r>
              <a:rPr lang="pl-PL" sz="2800" dirty="0" smtClean="0">
                <a:solidFill>
                  <a:schemeClr val="tx1"/>
                </a:solidFill>
              </a:rPr>
              <a:t>, </a:t>
            </a:r>
            <a:r>
              <a:rPr lang="pl-PL" sz="2800" dirty="0" err="1" smtClean="0">
                <a:solidFill>
                  <a:schemeClr val="tx1"/>
                </a:solidFill>
              </a:rPr>
              <a:t>taking</a:t>
            </a:r>
            <a:r>
              <a:rPr lang="pl-PL" sz="2800" dirty="0" smtClean="0">
                <a:solidFill>
                  <a:schemeClr val="tx1"/>
                </a:solidFill>
              </a:rPr>
              <a:t> </a:t>
            </a:r>
            <a:r>
              <a:rPr lang="pl-PL" sz="2800" dirty="0" err="1" smtClean="0">
                <a:solidFill>
                  <a:schemeClr val="tx1"/>
                </a:solidFill>
              </a:rPr>
              <a:t>steps</a:t>
            </a:r>
            <a:r>
              <a:rPr lang="pl-PL" sz="2800" dirty="0" smtClean="0">
                <a:solidFill>
                  <a:schemeClr val="tx1"/>
                </a:solidFill>
              </a:rPr>
              <a:t> …..</a:t>
            </a:r>
            <a:endParaRPr lang="en-GB" sz="2800" dirty="0">
              <a:solidFill>
                <a:schemeClr val="tx1"/>
              </a:solidFill>
            </a:endParaRPr>
          </a:p>
        </p:txBody>
      </p:sp>
      <p:sp>
        <p:nvSpPr>
          <p:cNvPr id="6" name="Strzałka w dół 5"/>
          <p:cNvSpPr/>
          <p:nvPr/>
        </p:nvSpPr>
        <p:spPr>
          <a:xfrm>
            <a:off x="3207299" y="2947043"/>
            <a:ext cx="792088" cy="94813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dół 6"/>
          <p:cNvSpPr/>
          <p:nvPr/>
        </p:nvSpPr>
        <p:spPr>
          <a:xfrm>
            <a:off x="1115616" y="2901628"/>
            <a:ext cx="684919"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dół 7"/>
          <p:cNvSpPr/>
          <p:nvPr/>
        </p:nvSpPr>
        <p:spPr>
          <a:xfrm>
            <a:off x="5334432" y="2916766"/>
            <a:ext cx="633309"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ole tekstowe 13"/>
          <p:cNvSpPr txBox="1"/>
          <p:nvPr/>
        </p:nvSpPr>
        <p:spPr>
          <a:xfrm>
            <a:off x="7563782" y="1484784"/>
            <a:ext cx="1400705" cy="3970318"/>
          </a:xfrm>
          <a:prstGeom prst="rect">
            <a:avLst/>
          </a:prstGeom>
          <a:noFill/>
          <a:ln>
            <a:solidFill>
              <a:schemeClr val="accent2"/>
            </a:solidFill>
          </a:ln>
        </p:spPr>
        <p:txBody>
          <a:bodyPr wrap="square" rtlCol="0">
            <a:spAutoFit/>
          </a:bodyPr>
          <a:lstStyle/>
          <a:p>
            <a:r>
              <a:rPr lang="pl-PL" dirty="0" err="1" smtClean="0">
                <a:solidFill>
                  <a:schemeClr val="tx1"/>
                </a:solidFill>
              </a:rPr>
              <a:t>ECtHR</a:t>
            </a:r>
            <a:r>
              <a:rPr lang="pl-PL" dirty="0" smtClean="0">
                <a:solidFill>
                  <a:schemeClr val="tx1"/>
                </a:solidFill>
              </a:rPr>
              <a:t> </a:t>
            </a:r>
            <a:r>
              <a:rPr lang="pl-PL" dirty="0" err="1" smtClean="0">
                <a:solidFill>
                  <a:schemeClr val="tx1"/>
                </a:solidFill>
              </a:rPr>
              <a:t>Heinisch</a:t>
            </a:r>
            <a:r>
              <a:rPr lang="pl-PL" dirty="0" smtClean="0">
                <a:solidFill>
                  <a:schemeClr val="tx1"/>
                </a:solidFill>
              </a:rPr>
              <a:t> </a:t>
            </a:r>
            <a:r>
              <a:rPr lang="pl-PL" dirty="0" err="1" smtClean="0">
                <a:solidFill>
                  <a:schemeClr val="tx1"/>
                </a:solidFill>
              </a:rPr>
              <a:t>case</a:t>
            </a:r>
            <a:r>
              <a:rPr lang="pl-PL" dirty="0" smtClean="0">
                <a:solidFill>
                  <a:schemeClr val="tx1"/>
                </a:solidFill>
              </a:rPr>
              <a:t> </a:t>
            </a:r>
            <a:r>
              <a:rPr lang="pl-PL" dirty="0" smtClean="0">
                <a:solidFill>
                  <a:schemeClr val="tx1"/>
                </a:solidFill>
                <a:latin typeface="Bell MT" panose="02020503060305020303" pitchFamily="18" charset="0"/>
              </a:rPr>
              <a:t>– „</a:t>
            </a:r>
            <a:r>
              <a:rPr lang="en-US" i="1" dirty="0" smtClean="0">
                <a:solidFill>
                  <a:schemeClr val="tx1"/>
                </a:solidFill>
                <a:latin typeface="Bell MT" panose="02020503060305020303" pitchFamily="18" charset="0"/>
              </a:rPr>
              <a:t>older persons often are not in a position to draw attention to shortcomings concerning the provision of care on their own initiative</a:t>
            </a:r>
            <a:r>
              <a:rPr lang="pl-PL" i="1" dirty="0" smtClean="0">
                <a:solidFill>
                  <a:schemeClr val="tx1"/>
                </a:solidFill>
                <a:latin typeface="Bell MT" panose="02020503060305020303" pitchFamily="18" charset="0"/>
              </a:rPr>
              <a:t>”</a:t>
            </a:r>
            <a:endParaRPr lang="en-GB" i="1" dirty="0">
              <a:latin typeface="Bell MT" panose="02020503060305020303" pitchFamily="18" charset="0"/>
            </a:endParaRPr>
          </a:p>
        </p:txBody>
      </p:sp>
    </p:spTree>
    <p:extLst>
      <p:ext uri="{BB962C8B-B14F-4D97-AF65-F5344CB8AC3E}">
        <p14:creationId xmlns:p14="http://schemas.microsoft.com/office/powerpoint/2010/main" val="4293781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3062</Words>
  <Application>Microsoft Office PowerPoint</Application>
  <PresentationFormat>Bildschirmpräsentation (4:3)</PresentationFormat>
  <Paragraphs>256</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Motyw pakietu Office</vt:lpstr>
      <vt:lpstr>Accountability  and human rights  in the long – term care   </vt:lpstr>
      <vt:lpstr>Definitions  </vt:lpstr>
      <vt:lpstr>PowerPoint-Präsentation</vt:lpstr>
      <vt:lpstr>care</vt:lpstr>
      <vt:lpstr>EUROPEAN OBSERVATORY ON HEALTH SYSTEMS AND POLICIES: </vt:lpstr>
      <vt:lpstr>Preliminary assumption </vt:lpstr>
      <vt:lpstr>What does accountability mean?  </vt:lpstr>
      <vt:lpstr>The main question: </vt:lpstr>
      <vt:lpstr>More than responsibility:</vt:lpstr>
      <vt:lpstr>PowerPoint-Präsentation</vt:lpstr>
      <vt:lpstr>Areas</vt:lpstr>
      <vt:lpstr>PowerPoint-Präsentation</vt:lpstr>
      <vt:lpstr>PowerPoint-Präsentation</vt:lpstr>
      <vt:lpstr>Need to construct the integrated  LTC system</vt:lpstr>
      <vt:lpstr>PowerPoint-Präsentation</vt:lpstr>
      <vt:lpstr>   Hard law</vt:lpstr>
      <vt:lpstr>Convention for the Protection of Human Rights and Dignity of the Human Being with regard to the Application of Biology and Medicine: Convention onHuman Rights and Biomedicine </vt:lpstr>
      <vt:lpstr>   C156 - Workers with Family Responsibilities Convention, 1981 (No. 156) Convention concerning Equal Opportunities and Equal Treatment for Men and Women Workers: Workers with Family Responsibilities  </vt:lpstr>
      <vt:lpstr> I-ACOPR 2015 - Article 12  Rights of older persons receiving long-term care </vt:lpstr>
      <vt:lpstr>Guiding Principles for Older Persons  1991</vt:lpstr>
      <vt:lpstr>The Madrid Plan 2002  </vt:lpstr>
      <vt:lpstr>CM Rec. 2014(2)</vt:lpstr>
      <vt:lpstr>COE PACE Res. 2168 (2017)  Human rights of older persons and their comprehensive care </vt:lpstr>
      <vt:lpstr> ILO:  R202 - Social Protection Floors Recommendation, 2012 (No. 202) Recommendation concerning National Floors of Social Protection </vt:lpstr>
      <vt:lpstr>ILO’ s milestones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non – discrimination and participation in long – term care</dc:title>
  <dc:creator>Basia</dc:creator>
  <cp:lastModifiedBy>Freda Wagner</cp:lastModifiedBy>
  <cp:revision>93</cp:revision>
  <cp:lastPrinted>2019-01-21T10:36:24Z</cp:lastPrinted>
  <dcterms:created xsi:type="dcterms:W3CDTF">2019-01-12T21:41:30Z</dcterms:created>
  <dcterms:modified xsi:type="dcterms:W3CDTF">2019-03-01T10:07:10Z</dcterms:modified>
</cp:coreProperties>
</file>